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tags/tag1.xml" ContentType="application/vnd.openxmlformats-officedocument.presentationml.tags+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72" r:id="rId2"/>
  </p:sldMasterIdLst>
  <p:notesMasterIdLst>
    <p:notesMasterId r:id="rId137"/>
  </p:notesMasterIdLst>
  <p:sldIdLst>
    <p:sldId id="1069" r:id="rId3"/>
    <p:sldId id="2940" r:id="rId4"/>
    <p:sldId id="1059" r:id="rId5"/>
    <p:sldId id="2983" r:id="rId6"/>
    <p:sldId id="262" r:id="rId7"/>
    <p:sldId id="3035" r:id="rId8"/>
    <p:sldId id="3029" r:id="rId9"/>
    <p:sldId id="3030" r:id="rId10"/>
    <p:sldId id="2905" r:id="rId11"/>
    <p:sldId id="2947" r:id="rId12"/>
    <p:sldId id="2921" r:id="rId13"/>
    <p:sldId id="2922" r:id="rId14"/>
    <p:sldId id="2919" r:id="rId15"/>
    <p:sldId id="2907" r:id="rId16"/>
    <p:sldId id="2884" r:id="rId17"/>
    <p:sldId id="2941" r:id="rId18"/>
    <p:sldId id="2920" r:id="rId19"/>
    <p:sldId id="2942" r:id="rId20"/>
    <p:sldId id="2943" r:id="rId21"/>
    <p:sldId id="2981" r:id="rId22"/>
    <p:sldId id="2882" r:id="rId23"/>
    <p:sldId id="2887" r:id="rId24"/>
    <p:sldId id="2984" r:id="rId25"/>
    <p:sldId id="968" r:id="rId26"/>
    <p:sldId id="2944" r:id="rId27"/>
    <p:sldId id="2945" r:id="rId28"/>
    <p:sldId id="2987" r:id="rId29"/>
    <p:sldId id="2939" r:id="rId30"/>
    <p:sldId id="2937" r:id="rId31"/>
    <p:sldId id="2938" r:id="rId32"/>
    <p:sldId id="2936" r:id="rId33"/>
    <p:sldId id="2982" r:id="rId34"/>
    <p:sldId id="2985" r:id="rId35"/>
    <p:sldId id="2986" r:id="rId36"/>
    <p:sldId id="3031" r:id="rId37"/>
    <p:sldId id="3032" r:id="rId38"/>
    <p:sldId id="3033" r:id="rId39"/>
    <p:sldId id="2927" r:id="rId40"/>
    <p:sldId id="467" r:id="rId41"/>
    <p:sldId id="2886" r:id="rId42"/>
    <p:sldId id="2889" r:id="rId43"/>
    <p:sldId id="2739" r:id="rId44"/>
    <p:sldId id="2890" r:id="rId45"/>
    <p:sldId id="2727" r:id="rId46"/>
    <p:sldId id="2908" r:id="rId47"/>
    <p:sldId id="2909" r:id="rId48"/>
    <p:sldId id="3034" r:id="rId49"/>
    <p:sldId id="895" r:id="rId50"/>
    <p:sldId id="263" r:id="rId51"/>
    <p:sldId id="456" r:id="rId52"/>
    <p:sldId id="291" r:id="rId53"/>
    <p:sldId id="483" r:id="rId54"/>
    <p:sldId id="457" r:id="rId55"/>
    <p:sldId id="2917" r:id="rId56"/>
    <p:sldId id="2911" r:id="rId57"/>
    <p:sldId id="927" r:id="rId58"/>
    <p:sldId id="2910" r:id="rId59"/>
    <p:sldId id="321" r:id="rId60"/>
    <p:sldId id="2912" r:id="rId61"/>
    <p:sldId id="484" r:id="rId62"/>
    <p:sldId id="931" r:id="rId63"/>
    <p:sldId id="347" r:id="rId64"/>
    <p:sldId id="2915" r:id="rId65"/>
    <p:sldId id="2914" r:id="rId66"/>
    <p:sldId id="915" r:id="rId67"/>
    <p:sldId id="2918" r:id="rId68"/>
    <p:sldId id="2897" r:id="rId69"/>
    <p:sldId id="1070" r:id="rId70"/>
    <p:sldId id="1071" r:id="rId71"/>
    <p:sldId id="1072" r:id="rId72"/>
    <p:sldId id="1060" r:id="rId73"/>
    <p:sldId id="2896" r:id="rId74"/>
    <p:sldId id="2904" r:id="rId75"/>
    <p:sldId id="2916" r:id="rId76"/>
    <p:sldId id="991" r:id="rId77"/>
    <p:sldId id="438" r:id="rId78"/>
    <p:sldId id="890" r:id="rId79"/>
    <p:sldId id="2740" r:id="rId80"/>
    <p:sldId id="889" r:id="rId81"/>
    <p:sldId id="2813" r:id="rId82"/>
    <p:sldId id="2738" r:id="rId83"/>
    <p:sldId id="2891" r:id="rId84"/>
    <p:sldId id="2892" r:id="rId85"/>
    <p:sldId id="2881" r:id="rId86"/>
    <p:sldId id="2877" r:id="rId87"/>
    <p:sldId id="2878" r:id="rId88"/>
    <p:sldId id="897" r:id="rId89"/>
    <p:sldId id="293" r:id="rId90"/>
    <p:sldId id="2817" r:id="rId91"/>
    <p:sldId id="959" r:id="rId92"/>
    <p:sldId id="980" r:id="rId93"/>
    <p:sldId id="1066" r:id="rId94"/>
    <p:sldId id="1068" r:id="rId95"/>
    <p:sldId id="979" r:id="rId96"/>
    <p:sldId id="1067" r:id="rId97"/>
    <p:sldId id="2926" r:id="rId98"/>
    <p:sldId id="1074" r:id="rId99"/>
    <p:sldId id="981" r:id="rId100"/>
    <p:sldId id="997" r:id="rId101"/>
    <p:sldId id="2893" r:id="rId102"/>
    <p:sldId id="2894" r:id="rId103"/>
    <p:sldId id="2901" r:id="rId104"/>
    <p:sldId id="2902" r:id="rId105"/>
    <p:sldId id="2895" r:id="rId106"/>
    <p:sldId id="2928" r:id="rId107"/>
    <p:sldId id="937" r:id="rId108"/>
    <p:sldId id="935" r:id="rId109"/>
    <p:sldId id="933" r:id="rId110"/>
    <p:sldId id="934" r:id="rId111"/>
    <p:sldId id="260" r:id="rId112"/>
    <p:sldId id="282" r:id="rId113"/>
    <p:sldId id="1051" r:id="rId114"/>
    <p:sldId id="2929" r:id="rId115"/>
    <p:sldId id="2946" r:id="rId116"/>
    <p:sldId id="2923" r:id="rId117"/>
    <p:sldId id="2924" r:id="rId118"/>
    <p:sldId id="2900" r:id="rId119"/>
    <p:sldId id="2898" r:id="rId120"/>
    <p:sldId id="2899" r:id="rId121"/>
    <p:sldId id="2980" r:id="rId122"/>
    <p:sldId id="863" r:id="rId123"/>
    <p:sldId id="525" r:id="rId124"/>
    <p:sldId id="2958" r:id="rId125"/>
    <p:sldId id="2903" r:id="rId126"/>
    <p:sldId id="924" r:id="rId127"/>
    <p:sldId id="985" r:id="rId128"/>
    <p:sldId id="2948" r:id="rId129"/>
    <p:sldId id="2979" r:id="rId130"/>
    <p:sldId id="2930" r:id="rId131"/>
    <p:sldId id="2934" r:id="rId132"/>
    <p:sldId id="2925" r:id="rId133"/>
    <p:sldId id="2933" r:id="rId134"/>
    <p:sldId id="974" r:id="rId135"/>
    <p:sldId id="2931" r:id="rId13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574"/>
    <p:restoredTop sz="89186"/>
  </p:normalViewPr>
  <p:slideViewPr>
    <p:cSldViewPr snapToGrid="0">
      <p:cViewPr varScale="1">
        <p:scale>
          <a:sx n="179" d="100"/>
          <a:sy n="179" d="100"/>
        </p:scale>
        <p:origin x="232" y="184"/>
      </p:cViewPr>
      <p:guideLst>
        <p:guide orient="horz" pos="1620"/>
        <p:guide pos="288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presProps" Target="presProp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viewProps" Target="view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custT="1"/>
      <dgm:spPr>
        <a:solidFill>
          <a:srgbClr val="00B0F0"/>
        </a:solidFill>
      </dgm:spPr>
      <dgm:t>
        <a:bodyPr/>
        <a:lstStyle/>
        <a:p>
          <a:endParaRPr lang="en-US" sz="900" dirty="0"/>
        </a:p>
        <a:p>
          <a:r>
            <a:rPr lang="en-US" sz="900" dirty="0"/>
            <a:t>Traders/</a:t>
          </a:r>
          <a:r>
            <a:rPr lang="en-US" sz="900" dirty="0">
              <a:solidFill>
                <a:srgbClr val="FF0000"/>
              </a:solidFill>
            </a:rPr>
            <a:t>Hunters</a:t>
          </a:r>
        </a:p>
        <a:p>
          <a:r>
            <a:rPr lang="zh-CN" altLang="en-US" sz="900" dirty="0"/>
            <a:t>（</a:t>
          </a:r>
          <a:r>
            <a:rPr lang="en-US" altLang="zh-CN" sz="900" dirty="0"/>
            <a:t>students/teachers</a:t>
          </a:r>
          <a:r>
            <a:rPr lang="zh-CN" altLang="en-US" sz="900" dirty="0"/>
            <a:t>）</a:t>
          </a:r>
          <a:endParaRPr lang="en-US" sz="900"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custT="1"/>
      <dgm:spPr>
        <a:solidFill>
          <a:srgbClr val="00B0F0"/>
        </a:solidFill>
      </dgm:spPr>
      <dgm:t>
        <a:bodyPr/>
        <a:lstStyle/>
        <a:p>
          <a:r>
            <a:rPr lang="en-US" sz="900" dirty="0"/>
            <a:t>Miners/</a:t>
          </a:r>
          <a:r>
            <a:rPr lang="en-US" sz="900" dirty="0">
              <a:solidFill>
                <a:srgbClr val="FF0000"/>
              </a:solidFill>
            </a:rPr>
            <a:t>Herders</a:t>
          </a:r>
        </a:p>
        <a:p>
          <a:r>
            <a:rPr lang="zh-CN" altLang="en-US" sz="900" dirty="0"/>
            <a:t>（</a:t>
          </a:r>
          <a:r>
            <a:rPr lang="en-US" altLang="zh-CN" sz="900" dirty="0"/>
            <a:t>Administrators/Witnesses</a:t>
          </a:r>
          <a:r>
            <a:rPr lang="zh-CN" altLang="en-US" sz="900" dirty="0"/>
            <a:t>）</a:t>
          </a:r>
          <a:endParaRPr lang="en-US" sz="900"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custT="1"/>
      <dgm:spPr>
        <a:solidFill>
          <a:srgbClr val="00B0F0"/>
        </a:solidFill>
      </dgm:spPr>
      <dgm:t>
        <a:bodyPr/>
        <a:lstStyle/>
        <a:p>
          <a:r>
            <a:rPr lang="en-US" sz="900" dirty="0"/>
            <a:t>Coders</a:t>
          </a:r>
          <a:r>
            <a:rPr lang="en-US" altLang="zh-CN" sz="900" dirty="0"/>
            <a:t>/</a:t>
          </a:r>
          <a:r>
            <a:rPr lang="en-US" altLang="zh-CN" sz="900" dirty="0">
              <a:solidFill>
                <a:srgbClr val="FF0000"/>
              </a:solidFill>
            </a:rPr>
            <a:t>DNA Editors</a:t>
          </a:r>
          <a:endParaRPr lang="en-US" sz="900" dirty="0">
            <a:solidFill>
              <a:srgbClr val="FF0000"/>
            </a:solidFill>
          </a:endParaRPr>
        </a:p>
        <a:p>
          <a:r>
            <a:rPr lang="en-US" sz="900" dirty="0"/>
            <a:t>(Artists/Creative People)</a:t>
          </a:r>
        </a:p>
        <a:p>
          <a:endParaRPr lang="en-US" sz="900"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379420" y="75"/>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900" kern="1200" dirty="0"/>
            <a:t>Traders/</a:t>
          </a:r>
          <a:r>
            <a:rPr lang="en-US" sz="900" kern="1200" dirty="0">
              <a:solidFill>
                <a:srgbClr val="FF0000"/>
              </a:solidFill>
            </a:rPr>
            <a:t>Hunters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1417427" y="38082"/>
        <a:ext cx="1121802" cy="702566"/>
      </dsp:txXfrm>
    </dsp:sp>
    <dsp:sp modelId="{B9CC47F0-EAF8-3140-B943-339D8B9DBD37}">
      <dsp:nvSpPr>
        <dsp:cNvPr id="0" name=""/>
        <dsp:cNvSpPr/>
      </dsp:nvSpPr>
      <dsp:spPr>
        <a:xfrm>
          <a:off x="939581" y="389365"/>
          <a:ext cx="2077494" cy="2077494"/>
        </a:xfrm>
        <a:custGeom>
          <a:avLst/>
          <a:gdLst/>
          <a:ahLst/>
          <a:cxnLst/>
          <a:rect l="0" t="0" r="0" b="0"/>
          <a:pathLst>
            <a:path>
              <a:moveTo>
                <a:pt x="1798570" y="330464"/>
              </a:moveTo>
              <a:arcTo wR="1038747" hR="1038747" stAng="19020639" swAng="23029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2279002" y="1558196"/>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r>
            <a:rPr lang="en-US" sz="900" kern="1200" dirty="0">
              <a:solidFill>
                <a:srgbClr val="FF0000"/>
              </a:solidFill>
            </a:rPr>
            <a:t>Herders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2317009" y="1596203"/>
        <a:ext cx="1121802" cy="702566"/>
      </dsp:txXfrm>
    </dsp:sp>
    <dsp:sp modelId="{57ABA5FE-DE45-324F-B157-0863CC712A3C}">
      <dsp:nvSpPr>
        <dsp:cNvPr id="0" name=""/>
        <dsp:cNvSpPr/>
      </dsp:nvSpPr>
      <dsp:spPr>
        <a:xfrm>
          <a:off x="939581" y="389365"/>
          <a:ext cx="2077494" cy="2077494"/>
        </a:xfrm>
        <a:custGeom>
          <a:avLst/>
          <a:gdLst/>
          <a:ahLst/>
          <a:cxnLst/>
          <a:rect l="0" t="0" r="0" b="0"/>
          <a:pathLst>
            <a:path>
              <a:moveTo>
                <a:pt x="1357625" y="2027338"/>
              </a:moveTo>
              <a:arcTo wR="1038747" hR="1038747" stAng="4327349" swAng="2145302"/>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479838" y="1558196"/>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r>
            <a:rPr lang="en-US" altLang="zh-CN" sz="900" kern="1200" dirty="0"/>
            <a:t>/</a:t>
          </a:r>
          <a:r>
            <a:rPr lang="en-US" altLang="zh-CN" sz="900" kern="1200" dirty="0">
              <a:solidFill>
                <a:srgbClr val="FF0000"/>
              </a:solidFill>
            </a:rPr>
            <a:t>DNA Editors</a:t>
          </a:r>
          <a:endParaRPr lang="en-US" sz="900" kern="1200" dirty="0">
            <a:solidFill>
              <a:srgbClr val="FF0000"/>
            </a:solidFill>
          </a:endParaRP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517845" y="1596203"/>
        <a:ext cx="1121802" cy="702566"/>
      </dsp:txXfrm>
    </dsp:sp>
    <dsp:sp modelId="{184D504B-E4C5-EA44-AF86-85C246BD05C9}">
      <dsp:nvSpPr>
        <dsp:cNvPr id="0" name=""/>
        <dsp:cNvSpPr/>
      </dsp:nvSpPr>
      <dsp:spPr>
        <a:xfrm>
          <a:off x="939581" y="389365"/>
          <a:ext cx="2077494" cy="2077494"/>
        </a:xfrm>
        <a:custGeom>
          <a:avLst/>
          <a:gdLst/>
          <a:ahLst/>
          <a:cxnLst/>
          <a:rect l="0" t="0" r="0" b="0"/>
          <a:pathLst>
            <a:path>
              <a:moveTo>
                <a:pt x="3356" y="955313"/>
              </a:moveTo>
              <a:arcTo wR="1038747" hR="1038747" stAng="11076424" swAng="23029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1239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852753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平衡计分卡是从财务、客户、内部运营、学习与成长四个纬度，将组织的战略落实为可操作的衡量指标和目标值的一种新型绩效管理体系。</a:t>
            </a:r>
          </a:p>
        </p:txBody>
      </p:sp>
    </p:spTree>
    <p:extLst>
      <p:ext uri="{BB962C8B-B14F-4D97-AF65-F5344CB8AC3E}">
        <p14:creationId xmlns:p14="http://schemas.microsoft.com/office/powerpoint/2010/main" val="2419835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15</a:t>
            </a:fld>
            <a:endParaRPr lang="en-US"/>
          </a:p>
        </p:txBody>
      </p:sp>
    </p:spTree>
    <p:extLst>
      <p:ext uri="{BB962C8B-B14F-4D97-AF65-F5344CB8AC3E}">
        <p14:creationId xmlns:p14="http://schemas.microsoft.com/office/powerpoint/2010/main" val="3697355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16</a:t>
            </a:fld>
            <a:endParaRPr lang="en-US"/>
          </a:p>
        </p:txBody>
      </p:sp>
    </p:spTree>
    <p:extLst>
      <p:ext uri="{BB962C8B-B14F-4D97-AF65-F5344CB8AC3E}">
        <p14:creationId xmlns:p14="http://schemas.microsoft.com/office/powerpoint/2010/main" val="25860398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050333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18</a:t>
            </a:fld>
            <a:endParaRPr lang="en-US"/>
          </a:p>
        </p:txBody>
      </p:sp>
    </p:spTree>
    <p:extLst>
      <p:ext uri="{BB962C8B-B14F-4D97-AF65-F5344CB8AC3E}">
        <p14:creationId xmlns:p14="http://schemas.microsoft.com/office/powerpoint/2010/main" val="34867883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19</a:t>
            </a:fld>
            <a:endParaRPr lang="en-US"/>
          </a:p>
        </p:txBody>
      </p:sp>
    </p:spTree>
    <p:extLst>
      <p:ext uri="{BB962C8B-B14F-4D97-AF65-F5344CB8AC3E}">
        <p14:creationId xmlns:p14="http://schemas.microsoft.com/office/powerpoint/2010/main" val="3994372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20</a:t>
            </a:fld>
            <a:endParaRPr lang="en-US"/>
          </a:p>
        </p:txBody>
      </p:sp>
    </p:spTree>
    <p:extLst>
      <p:ext uri="{BB962C8B-B14F-4D97-AF65-F5344CB8AC3E}">
        <p14:creationId xmlns:p14="http://schemas.microsoft.com/office/powerpoint/2010/main" val="39781149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活性，安全性，效率</a:t>
            </a:r>
            <a:endParaRPr lang="en-US" dirty="0"/>
          </a:p>
        </p:txBody>
      </p:sp>
      <p:sp>
        <p:nvSpPr>
          <p:cNvPr id="4" name="Slide Number Placeholder 3"/>
          <p:cNvSpPr>
            <a:spLocks noGrp="1"/>
          </p:cNvSpPr>
          <p:nvPr>
            <p:ph type="sldNum" sz="quarter" idx="5"/>
          </p:nvPr>
        </p:nvSpPr>
        <p:spPr/>
        <p:txBody>
          <a:bodyPr/>
          <a:lstStyle/>
          <a:p>
            <a:fld id="{12C4D98E-41F1-674D-B398-2AC8E6617851}" type="slidenum">
              <a:rPr lang="en-US" smtClean="0"/>
              <a:t>22</a:t>
            </a:fld>
            <a:endParaRPr lang="en-US"/>
          </a:p>
        </p:txBody>
      </p:sp>
    </p:spTree>
    <p:extLst>
      <p:ext uri="{BB962C8B-B14F-4D97-AF65-F5344CB8AC3E}">
        <p14:creationId xmlns:p14="http://schemas.microsoft.com/office/powerpoint/2010/main" val="32935511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活性，安全性，效率</a:t>
            </a:r>
            <a:endParaRPr lang="en-US" dirty="0"/>
          </a:p>
        </p:txBody>
      </p:sp>
      <p:sp>
        <p:nvSpPr>
          <p:cNvPr id="4" name="Slide Number Placeholder 3"/>
          <p:cNvSpPr>
            <a:spLocks noGrp="1"/>
          </p:cNvSpPr>
          <p:nvPr>
            <p:ph type="sldNum" sz="quarter" idx="5"/>
          </p:nvPr>
        </p:nvSpPr>
        <p:spPr/>
        <p:txBody>
          <a:bodyPr/>
          <a:lstStyle/>
          <a:p>
            <a:fld id="{12C4D98E-41F1-674D-B398-2AC8E6617851}" type="slidenum">
              <a:rPr lang="en-US" smtClean="0"/>
              <a:t>23</a:t>
            </a:fld>
            <a:endParaRPr lang="en-US"/>
          </a:p>
        </p:txBody>
      </p:sp>
    </p:spTree>
    <p:extLst>
      <p:ext uri="{BB962C8B-B14F-4D97-AF65-F5344CB8AC3E}">
        <p14:creationId xmlns:p14="http://schemas.microsoft.com/office/powerpoint/2010/main" val="1450516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68221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844686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187287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517232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540261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195078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730672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673889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记账成本如何来进行</a:t>
            </a:r>
            <a:r>
              <a:rPr lang="zh-CN" altLang="en-US" spc="300" dirty="0">
                <a:solidFill>
                  <a:schemeClr val="bg1"/>
                </a:solidFill>
                <a:uFillTx/>
                <a:latin typeface="华文新魏" panose="02010800040101010101" pitchFamily="2" charset="-122"/>
                <a:ea typeface="华文新魏" panose="02010800040101010101" pitchFamily="2" charset="-122"/>
                <a:sym typeface="+mn-ea"/>
              </a:rPr>
              <a:t>策略决定，组织战略与执行呢？可以参考</a:t>
            </a:r>
            <a:r>
              <a:rPr lang="en-US" dirty="0">
                <a:solidFill>
                  <a:schemeClr val="bg1"/>
                </a:solidFill>
                <a:cs typeface="+mn-lt"/>
                <a:sym typeface="+mn-ea"/>
              </a:rPr>
              <a:t>Robert S. Kaplan</a:t>
            </a:r>
            <a:r>
              <a:rPr lang="zh-CN" altLang="en-US" dirty="0">
                <a:solidFill>
                  <a:schemeClr val="bg1"/>
                </a:solidFill>
                <a:cs typeface="+mn-lt"/>
                <a:sym typeface="+mn-ea"/>
              </a:rPr>
              <a:t>的平衡计分卡</a:t>
            </a:r>
          </a:p>
        </p:txBody>
      </p:sp>
    </p:spTree>
    <p:extLst>
      <p:ext uri="{BB962C8B-B14F-4D97-AF65-F5344CB8AC3E}">
        <p14:creationId xmlns:p14="http://schemas.microsoft.com/office/powerpoint/2010/main" val="21843008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记账成本如何来进行</a:t>
            </a:r>
            <a:r>
              <a:rPr lang="zh-CN" altLang="en-US" spc="300" dirty="0">
                <a:solidFill>
                  <a:schemeClr val="bg1"/>
                </a:solidFill>
                <a:uFillTx/>
                <a:latin typeface="华文新魏" panose="02010800040101010101" pitchFamily="2" charset="-122"/>
                <a:ea typeface="华文新魏" panose="02010800040101010101" pitchFamily="2" charset="-122"/>
                <a:sym typeface="+mn-ea"/>
              </a:rPr>
              <a:t>策略决定，组织战略与执行呢？可以参考</a:t>
            </a:r>
            <a:r>
              <a:rPr lang="en-US" dirty="0">
                <a:solidFill>
                  <a:schemeClr val="bg1"/>
                </a:solidFill>
                <a:cs typeface="+mn-lt"/>
                <a:sym typeface="+mn-ea"/>
              </a:rPr>
              <a:t>Robert S. Kaplan</a:t>
            </a:r>
            <a:r>
              <a:rPr lang="zh-CN" altLang="en-US" dirty="0">
                <a:solidFill>
                  <a:schemeClr val="bg1"/>
                </a:solidFill>
                <a:cs typeface="+mn-lt"/>
                <a:sym typeface="+mn-ea"/>
              </a:rPr>
              <a:t>的平衡计分卡</a:t>
            </a:r>
          </a:p>
        </p:txBody>
      </p:sp>
    </p:spTree>
    <p:extLst>
      <p:ext uri="{BB962C8B-B14F-4D97-AF65-F5344CB8AC3E}">
        <p14:creationId xmlns:p14="http://schemas.microsoft.com/office/powerpoint/2010/main" val="10125689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平衡计分卡是从财务、客户、内部运营、学习与成长四个纬度，将组织的战略落实为可操作的衡量指标和目标值的一种新型绩效管理体系。</a:t>
            </a:r>
          </a:p>
        </p:txBody>
      </p:sp>
    </p:spTree>
    <p:extLst>
      <p:ext uri="{BB962C8B-B14F-4D97-AF65-F5344CB8AC3E}">
        <p14:creationId xmlns:p14="http://schemas.microsoft.com/office/powerpoint/2010/main" val="2971007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400531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1995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849893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75741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849780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826559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57415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621875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497655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97462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32224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53011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115699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058151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966826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1396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787786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这就回到当时的区块链了，为什么我们要大力发展区块链、物联网？因为区块链和物联网给</a:t>
            </a:r>
            <a:r>
              <a:rPr lang="zh-CN" altLang="en-US">
                <a:sym typeface="+mn-ea"/>
              </a:rPr>
              <a:t>数据资产的</a:t>
            </a:r>
            <a:r>
              <a:rPr lang="zh-CN" altLang="en-US"/>
              <a:t>度量衡提供了时间、空间的可观测数据进而让我们建立了可信机制</a:t>
            </a:r>
          </a:p>
        </p:txBody>
      </p:sp>
    </p:spTree>
    <p:extLst>
      <p:ext uri="{BB962C8B-B14F-4D97-AF65-F5344CB8AC3E}">
        <p14:creationId xmlns:p14="http://schemas.microsoft.com/office/powerpoint/2010/main" val="21567208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下面我们再引入以下空间网的概念，空间网</a:t>
            </a:r>
            <a:r>
              <a:rPr lang="en-US" altLang="zh-CN"/>
              <a:t>=</a:t>
            </a:r>
            <a:r>
              <a:rPr lang="zh-CN" altLang="en-US"/>
              <a:t>对数据赋予时间与空间的标示</a:t>
            </a:r>
          </a:p>
        </p:txBody>
      </p:sp>
    </p:spTree>
    <p:extLst>
      <p:ext uri="{BB962C8B-B14F-4D97-AF65-F5344CB8AC3E}">
        <p14:creationId xmlns:p14="http://schemas.microsoft.com/office/powerpoint/2010/main" val="40895588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这几张图可以对空间网的概念有大致的了解认知</a:t>
            </a:r>
          </a:p>
        </p:txBody>
      </p:sp>
    </p:spTree>
    <p:extLst>
      <p:ext uri="{BB962C8B-B14F-4D97-AF65-F5344CB8AC3E}">
        <p14:creationId xmlns:p14="http://schemas.microsoft.com/office/powerpoint/2010/main" val="9286014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在时间上，我们把</a:t>
            </a:r>
            <a:r>
              <a:rPr lang="zh-CN" altLang="en-US" spc="300" dirty="0">
                <a:solidFill>
                  <a:schemeClr val="bg1"/>
                </a:solidFill>
                <a:uFillTx/>
                <a:latin typeface="华文新魏" panose="02010800040101010101" pitchFamily="2" charset="-122"/>
                <a:ea typeface="华文新魏" panose="02010800040101010101" pitchFamily="2" charset="-122"/>
                <a:sym typeface="+mn-ea"/>
              </a:rPr>
              <a:t>区块链定义成是一个分布于全球范围的数字时钟，他可以对数据内容赋予一个时间上的标识即打上时间戳。时间问题得以解决。</a:t>
            </a:r>
            <a:endParaRPr lang="zh-CN" altLang="en-US"/>
          </a:p>
        </p:txBody>
      </p:sp>
    </p:spTree>
    <p:extLst>
      <p:ext uri="{BB962C8B-B14F-4D97-AF65-F5344CB8AC3E}">
        <p14:creationId xmlns:p14="http://schemas.microsoft.com/office/powerpoint/2010/main" val="19184826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那么当区块链的参与者越多也代表着交易链越长，计算力越高那么这个模型就可以对区块链进行初步理解，后续的时间、空间问题会在后面的</a:t>
            </a:r>
            <a:r>
              <a:rPr lang="en-US" altLang="zh-CN"/>
              <a:t>PPT</a:t>
            </a:r>
            <a:r>
              <a:rPr lang="zh-CN" altLang="en-US"/>
              <a:t>中逐一解决。</a:t>
            </a:r>
          </a:p>
        </p:txBody>
      </p:sp>
    </p:spTree>
    <p:extLst>
      <p:ext uri="{BB962C8B-B14F-4D97-AF65-F5344CB8AC3E}">
        <p14:creationId xmlns:p14="http://schemas.microsoft.com/office/powerpoint/2010/main" val="16897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由上，我们当前的经济其实是“账户经济”，倘若记账成本低于生产成本？那么记账就是最简单最盈利的事情了</a:t>
            </a:r>
          </a:p>
        </p:txBody>
      </p:sp>
    </p:spTree>
    <p:extLst>
      <p:ext uri="{BB962C8B-B14F-4D97-AF65-F5344CB8AC3E}">
        <p14:creationId xmlns:p14="http://schemas.microsoft.com/office/powerpoint/2010/main" val="38264915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因为这前五大、二十大的上市公司是管理数据的数据公司，所以管理数据的他们最有钱。</a:t>
            </a:r>
          </a:p>
          <a:p>
            <a:r>
              <a:rPr lang="zh-CN" altLang="en-US"/>
              <a:t>引用Peter Bakker的话“科学家不能改变世界，但会计师可以。”</a:t>
            </a:r>
          </a:p>
          <a:p>
            <a:r>
              <a:rPr lang="zh-CN" altLang="en-US"/>
              <a:t>上述的那些公司就是数据的会计师公司，现在我们所在的时代是数据资产时代，我们的所有资产都在账户之中。谁管理我们的账户，那么谁就是会计师。</a:t>
            </a:r>
          </a:p>
        </p:txBody>
      </p:sp>
    </p:spTree>
    <p:extLst>
      <p:ext uri="{BB962C8B-B14F-4D97-AF65-F5344CB8AC3E}">
        <p14:creationId xmlns:p14="http://schemas.microsoft.com/office/powerpoint/2010/main" val="2870892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我们这一套体系最基础的模型就是基于芝加哥学派所划出的产业发展四力模型而出的。</a:t>
            </a:r>
          </a:p>
        </p:txBody>
      </p:sp>
    </p:spTree>
    <p:extLst>
      <p:ext uri="{BB962C8B-B14F-4D97-AF65-F5344CB8AC3E}">
        <p14:creationId xmlns:p14="http://schemas.microsoft.com/office/powerpoint/2010/main" val="18937474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495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230515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423578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525365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044309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974100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013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dab9734ce7_3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dab9734ce7_3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067421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62477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214200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083115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81786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73357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884416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106186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841437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84256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344112646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sym typeface="Arial"/>
              </a:rPr>
              <a:pPr marL="0" marR="0" lvl="0" indent="0" algn="r" defTabSz="800100" rtl="0" eaLnBrk="0" fontAlgn="base" latinLnBrk="0" hangingPunct="0">
                <a:lnSpc>
                  <a:spcPct val="100000"/>
                </a:lnSpc>
                <a:spcBef>
                  <a:spcPct val="0"/>
                </a:spcBef>
                <a:spcAft>
                  <a:spcPct val="0"/>
                </a:spcAft>
                <a:buClrTx/>
                <a:buSzTx/>
                <a:buFontTx/>
                <a:buNone/>
                <a:tabLst/>
                <a:defRPr/>
              </a:pPr>
              <a:t>123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sym typeface="Arial"/>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6892162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2901954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3617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83547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141371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6203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2072394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586063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941639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12994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599"/>
            </a:lvl1pPr>
            <a:lvl2pPr lvl="1" algn="ctr">
              <a:spcBef>
                <a:spcPts val="0"/>
              </a:spcBef>
              <a:spcAft>
                <a:spcPts val="0"/>
              </a:spcAft>
              <a:buSzPts val="3600"/>
              <a:buNone/>
              <a:defRPr sz="3599"/>
            </a:lvl2pPr>
            <a:lvl3pPr lvl="2" algn="ctr">
              <a:spcBef>
                <a:spcPts val="0"/>
              </a:spcBef>
              <a:spcAft>
                <a:spcPts val="0"/>
              </a:spcAft>
              <a:buSzPts val="3600"/>
              <a:buNone/>
              <a:defRPr sz="3599"/>
            </a:lvl3pPr>
            <a:lvl4pPr lvl="3" algn="ctr">
              <a:spcBef>
                <a:spcPts val="0"/>
              </a:spcBef>
              <a:spcAft>
                <a:spcPts val="0"/>
              </a:spcAft>
              <a:buSzPts val="3600"/>
              <a:buNone/>
              <a:defRPr sz="3599"/>
            </a:lvl4pPr>
            <a:lvl5pPr lvl="4" algn="ctr">
              <a:spcBef>
                <a:spcPts val="0"/>
              </a:spcBef>
              <a:spcAft>
                <a:spcPts val="0"/>
              </a:spcAft>
              <a:buSzPts val="3600"/>
              <a:buNone/>
              <a:defRPr sz="3599"/>
            </a:lvl5pPr>
            <a:lvl6pPr lvl="5" algn="ctr">
              <a:spcBef>
                <a:spcPts val="0"/>
              </a:spcBef>
              <a:spcAft>
                <a:spcPts val="0"/>
              </a:spcAft>
              <a:buSzPts val="3600"/>
              <a:buNone/>
              <a:defRPr sz="3599"/>
            </a:lvl6pPr>
            <a:lvl7pPr lvl="6" algn="ctr">
              <a:spcBef>
                <a:spcPts val="0"/>
              </a:spcBef>
              <a:spcAft>
                <a:spcPts val="0"/>
              </a:spcAft>
              <a:buSzPts val="3600"/>
              <a:buNone/>
              <a:defRPr sz="3599"/>
            </a:lvl7pPr>
            <a:lvl8pPr lvl="7" algn="ctr">
              <a:spcBef>
                <a:spcPts val="0"/>
              </a:spcBef>
              <a:spcAft>
                <a:spcPts val="0"/>
              </a:spcAft>
              <a:buSzPts val="3600"/>
              <a:buNone/>
              <a:defRPr sz="3599"/>
            </a:lvl8pPr>
            <a:lvl9pPr lvl="8" algn="ctr">
              <a:spcBef>
                <a:spcPts val="0"/>
              </a:spcBef>
              <a:spcAft>
                <a:spcPts val="0"/>
              </a:spcAft>
              <a:buSzPts val="3600"/>
              <a:buNone/>
              <a:defRPr sz="3599"/>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908228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856839"/>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2863272"/>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1862750"/>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7189764"/>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6356941"/>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372562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520776"/>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94955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8006180"/>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xfrm>
            <a:off x="8731705" y="4779958"/>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p>
        </p:txBody>
      </p:sp>
    </p:spTree>
    <p:extLst>
      <p:ext uri="{BB962C8B-B14F-4D97-AF65-F5344CB8AC3E}">
        <p14:creationId xmlns:p14="http://schemas.microsoft.com/office/powerpoint/2010/main" val="1617504695"/>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xfrm>
            <a:off x="8716714" y="473369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218969000"/>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8686735" y="471870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29217801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xfrm>
            <a:off x="8739200" y="4696219"/>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p>
        </p:txBody>
      </p:sp>
    </p:spTree>
    <p:extLst>
      <p:ext uri="{BB962C8B-B14F-4D97-AF65-F5344CB8AC3E}">
        <p14:creationId xmlns:p14="http://schemas.microsoft.com/office/powerpoint/2010/main" val="237235613"/>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xfrm>
            <a:off x="8716715" y="4741189"/>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072029533"/>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xfrm>
            <a:off x="8761685" y="471870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05063006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xfrm>
            <a:off x="8701725" y="473369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4078373548"/>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xfrm>
            <a:off x="8747490" y="474868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497643574"/>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xfrm>
            <a:off x="8604288" y="4628763"/>
            <a:ext cx="279883" cy="276999"/>
          </a:xfrm>
          <a:prstGeom prst="rect">
            <a:avLst/>
          </a:prstGeom>
        </p:spPr>
        <p:txBody>
          <a:bodyPr/>
          <a:lstStyle>
            <a:lvl1pPr>
              <a:defRPr>
                <a:solidFill>
                  <a:srgbClr val="FFFFFF"/>
                </a:solidFill>
              </a:defRPr>
            </a:lvl1pPr>
          </a:lstStyle>
          <a:p>
            <a:fld id="{D943B7C3-60C0-D845-B6B4-F5F12B8B039A}" type="slidenum">
              <a:rPr lang="en-TW" smtClean="0"/>
              <a:pPr/>
              <a:t>‹#›</a:t>
            </a:fld>
            <a:endParaRPr lang="en-TW" dirty="0"/>
          </a:p>
        </p:txBody>
      </p:sp>
    </p:spTree>
    <p:extLst>
      <p:ext uri="{BB962C8B-B14F-4D97-AF65-F5344CB8AC3E}">
        <p14:creationId xmlns:p14="http://schemas.microsoft.com/office/powerpoint/2010/main" val="114070866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xfrm>
            <a:off x="8626773" y="4688723"/>
            <a:ext cx="279883" cy="276999"/>
          </a:xfrm>
          <a:prstGeom prst="rect">
            <a:avLst/>
          </a:prstGeom>
        </p:spPr>
        <p:txBody>
          <a:bodyPr/>
          <a:lstStyle>
            <a:lvl1pPr>
              <a:defRPr>
                <a:solidFill>
                  <a:srgbClr val="FFFFFF"/>
                </a:solidFill>
              </a:defRPr>
            </a:lvl1pPr>
          </a:lstStyle>
          <a:p>
            <a:fld id="{3F8D5FBE-AA6D-4E46-A8A3-71FCE9E484DA}" type="slidenum">
              <a:rPr lang="en-TW" smtClean="0"/>
              <a:pPr/>
              <a:t>‹#›</a:t>
            </a:fld>
            <a:endParaRPr lang="en-TW" dirty="0"/>
          </a:p>
        </p:txBody>
      </p:sp>
    </p:spTree>
    <p:extLst>
      <p:ext uri="{BB962C8B-B14F-4D97-AF65-F5344CB8AC3E}">
        <p14:creationId xmlns:p14="http://schemas.microsoft.com/office/powerpoint/2010/main" val="214934985"/>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lvl1pPr>
              <a:defRPr>
                <a:solidFill>
                  <a:schemeClr val="bg1"/>
                </a:solidFill>
              </a:defRPr>
            </a:lvl1pPr>
          </a:lstStyle>
          <a:p>
            <a:fld id="{86CB4B4D-7CA3-9044-876B-883B54F8677D}" type="slidenum">
              <a:rPr lang="en-TW" smtClean="0"/>
              <a:pPr/>
              <a:t>‹#›</a:t>
            </a:fld>
            <a:endParaRPr lang="en-TW" dirty="0">
              <a:solidFill>
                <a:schemeClr val="bg1"/>
              </a:solidFill>
            </a:endParaRPr>
          </a:p>
        </p:txBody>
      </p:sp>
    </p:spTree>
    <p:extLst>
      <p:ext uri="{BB962C8B-B14F-4D97-AF65-F5344CB8AC3E}">
        <p14:creationId xmlns:p14="http://schemas.microsoft.com/office/powerpoint/2010/main" val="24063410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276901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95" r:id="rId9"/>
    <p:sldLayoutId id="2147483696" r:id="rId10"/>
    <p:sldLayoutId id="2147483697"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lvl1pPr algn="r">
              <a:defRPr sz="1200">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1812148357"/>
      </p:ext>
    </p:extLst>
  </p:cSld>
  <p:clrMap bg1="dk1" tx1="lt1" bg2="dk2" tx2="lt2" accent1="accent1" accent2="accent2" accent3="accent3" accent4="accent4" accent5="accent5" accent6="accent6" hlink="hlink" folHlink="folHlink"/>
  <p:sldLayoutIdLst>
    <p:sldLayoutId id="2147483673"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Lst>
  <p:transition spd="med"/>
  <p:hf hdr="0" ftr="0" dt="0"/>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accountinginstruction.info/accounting-equation-and-account-types/"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history.furman.edu/benson/hst121/show/empiretime.htm"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hyperlink" Target="https://ia802508.us.archive.org/30/items/ancientdoubleent00geijuoft/ancientdoubleent00geijuoft.pdf" TargetMode="External"/><Relationship Id="rId4" Type="http://schemas.openxmlformats.org/officeDocument/2006/relationships/image" Target="../media/image14.png"/></Relationships>
</file>

<file path=ppt/slides/_rels/slide10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1" Type="http://schemas.openxmlformats.org/officeDocument/2006/relationships/slideLayout" Target="../slideLayouts/slideLayout2.xml"/><Relationship Id="rId5" Type="http://schemas.openxmlformats.org/officeDocument/2006/relationships/image" Target="../media/image178.png"/><Relationship Id="rId4" Type="http://schemas.openxmlformats.org/officeDocument/2006/relationships/hyperlink" Target="https://youtu.be/Hm5LAxKxrD8?t=250" TargetMode="External"/></Relationships>
</file>

<file path=ppt/slides/_rels/slide101.xml.rels><?xml version="1.0" encoding="UTF-8" standalone="yes"?>
<Relationships xmlns="http://schemas.openxmlformats.org/package/2006/relationships"><Relationship Id="rId3" Type="http://schemas.openxmlformats.org/officeDocument/2006/relationships/hyperlink" Target="https://youtu.be/LAqyTyNUYSY?t=1750" TargetMode="External"/><Relationship Id="rId7" Type="http://schemas.openxmlformats.org/officeDocument/2006/relationships/hyperlink" Target="https://en.wikipedia.org/wiki/Paxos_(computer_science)#Roles" TargetMode="External"/><Relationship Id="rId2" Type="http://schemas.openxmlformats.org/officeDocument/2006/relationships/image" Target="../media/image179.png"/><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hyperlink" Target="https://youtu.be/RHDP_KCrjUc?t=498" TargetMode="External"/><Relationship Id="rId4" Type="http://schemas.openxmlformats.org/officeDocument/2006/relationships/image" Target="../media/image180.png"/></Relationships>
</file>

<file path=ppt/slides/_rels/slide10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82.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hyperlink" Target="https://youtu.be/JQss0uQUc6o?t=61"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8.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8.xml"/><Relationship Id="rId4" Type="http://schemas.openxmlformats.org/officeDocument/2006/relationships/image" Target="../media/image189.png"/></Relationships>
</file>

<file path=ppt/slides/_rels/slide11.xml.rels><?xml version="1.0" encoding="UTF-8" standalone="yes"?>
<Relationships xmlns="http://schemas.openxmlformats.org/package/2006/relationships"><Relationship Id="rId3" Type="http://schemas.openxmlformats.org/officeDocument/2006/relationships/hyperlink" Target="https://www.google.com/url?sa=i&amp;url=https%3A%2F%2Fwritings.stephenwolfram.com%2F2012%2F05%2Fits-been-10-years-whats-happened-with-a-new-kind-of-science%2F&amp;psig=AOvVaw2Y1K0tEEhnBoDJMqmMJhUo&amp;ust=1602337169767000&amp;source=images&amp;cd=vfe&amp;ved=0CAIQjRxqFwoTCLjAl6bRp-wCFQAAAAAdAAAAABAJ"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gif"/><Relationship Id="rId4" Type="http://schemas.openxmlformats.org/officeDocument/2006/relationships/image" Target="../media/image1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hyperlink" Target="https://en.wikipedia.org/wiki/Situation_awareness" TargetMode="External"/><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3" Type="http://schemas.openxmlformats.org/officeDocument/2006/relationships/hyperlink" Target="https://towardsdatascience.com/cap-theorem-and-distributed-database-management-systems-5c2be977950e"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192.png"/><Relationship Id="rId4" Type="http://schemas.openxmlformats.org/officeDocument/2006/relationships/image" Target="../media/image191.jpe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hyperlink" Target="https://www.paladion.net/devsecops" TargetMode="External"/><Relationship Id="rId2" Type="http://schemas.openxmlformats.org/officeDocument/2006/relationships/notesSlide" Target="../notesSlides/notesSlide64.xml"/><Relationship Id="rId1" Type="http://schemas.openxmlformats.org/officeDocument/2006/relationships/slideLayout" Target="../slideLayouts/slideLayout6.xml"/><Relationship Id="rId5" Type="http://schemas.openxmlformats.org/officeDocument/2006/relationships/image" Target="../media/image193.png"/><Relationship Id="rId4" Type="http://schemas.openxmlformats.org/officeDocument/2006/relationships/image" Target="../media/image48.png"/></Relationships>
</file>

<file path=ppt/slides/_rels/slide115.xml.rels><?xml version="1.0" encoding="UTF-8" standalone="yes"?>
<Relationships xmlns="http://schemas.openxmlformats.org/package/2006/relationships"><Relationship Id="rId3" Type="http://schemas.openxmlformats.org/officeDocument/2006/relationships/hyperlink" Target="https://youtu.be/1ZqhiwEAtTA"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195.png"/><Relationship Id="rId5" Type="http://schemas.openxmlformats.org/officeDocument/2006/relationships/hyperlink" Target="https://www.researchgate.net/figure/The-composition-and-structure-of-cybernetics_fig4_300131568" TargetMode="External"/><Relationship Id="rId4" Type="http://schemas.openxmlformats.org/officeDocument/2006/relationships/image" Target="../media/image194.png"/></Relationships>
</file>

<file path=ppt/slides/_rels/slide116.xml.rels><?xml version="1.0" encoding="UTF-8" standalone="yes"?>
<Relationships xmlns="http://schemas.openxmlformats.org/package/2006/relationships"><Relationship Id="rId3" Type="http://schemas.openxmlformats.org/officeDocument/2006/relationships/hyperlink" Target="https://youtu.be/J3RoUVFDdQ0"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96.png"/></Relationships>
</file>

<file path=ppt/slides/_rels/slide117.xml.rels><?xml version="1.0" encoding="UTF-8" standalone="yes"?>
<Relationships xmlns="http://schemas.openxmlformats.org/package/2006/relationships"><Relationship Id="rId3" Type="http://schemas.openxmlformats.org/officeDocument/2006/relationships/hyperlink" Target="https://youtu.be/pVfIzN5UuPg"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97.png"/></Relationships>
</file>

<file path=ppt/slides/_rels/slide118.xml.rels><?xml version="1.0" encoding="UTF-8" standalone="yes"?>
<Relationships xmlns="http://schemas.openxmlformats.org/package/2006/relationships"><Relationship Id="rId3" Type="http://schemas.openxmlformats.org/officeDocument/2006/relationships/hyperlink" Target="https://www.bmc.com/blogs/sla-template-examples/"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199.png"/><Relationship Id="rId4" Type="http://schemas.openxmlformats.org/officeDocument/2006/relationships/image" Target="../media/image198.png"/></Relationships>
</file>

<file path=ppt/slides/_rels/slide11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20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hyperlink" Target="https://en.wikipedia.org/wiki/Cabinet_Office" TargetMode="External"/><Relationship Id="rId2" Type="http://schemas.openxmlformats.org/officeDocument/2006/relationships/image" Target="../media/image202.png"/><Relationship Id="rId1" Type="http://schemas.openxmlformats.org/officeDocument/2006/relationships/slideLayout" Target="../slideLayouts/slideLayout9.xml"/><Relationship Id="rId4" Type="http://schemas.openxmlformats.org/officeDocument/2006/relationships/image" Target="../media/image203.png"/></Relationships>
</file>

<file path=ppt/slides/_rels/slide121.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tiff"/><Relationship Id="rId1" Type="http://schemas.openxmlformats.org/officeDocument/2006/relationships/slideLayout" Target="../slideLayouts/slideLayout9.xml"/><Relationship Id="rId6" Type="http://schemas.openxmlformats.org/officeDocument/2006/relationships/image" Target="../media/image208.tiff"/><Relationship Id="rId5" Type="http://schemas.openxmlformats.org/officeDocument/2006/relationships/image" Target="../media/image207.tiff"/><Relationship Id="rId4" Type="http://schemas.openxmlformats.org/officeDocument/2006/relationships/image" Target="../media/image206.tiff"/></Relationships>
</file>

<file path=ppt/slides/_rels/slide122.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8" Type="http://schemas.openxmlformats.org/officeDocument/2006/relationships/hyperlink" Target="https://slideplayer.com/slide/8506871/" TargetMode="External"/><Relationship Id="rId13" Type="http://schemas.openxmlformats.org/officeDocument/2006/relationships/image" Target="../media/image214.png"/><Relationship Id="rId18" Type="http://schemas.openxmlformats.org/officeDocument/2006/relationships/image" Target="../media/image121.png"/><Relationship Id="rId26" Type="http://schemas.openxmlformats.org/officeDocument/2006/relationships/image" Target="../media/image220.png"/><Relationship Id="rId3" Type="http://schemas.openxmlformats.org/officeDocument/2006/relationships/notesSlide" Target="../notesSlides/notesSlide70.xml"/><Relationship Id="rId21" Type="http://schemas.openxmlformats.org/officeDocument/2006/relationships/hyperlink" Target="https://en.wikipedia.org/wiki/K_computer#/media/File:%E4%BA%AC%E3%82%B3%E3%83%B3%E3%83%94%E3%83%A5%E3%83%BC%E3%82%BF_(32588659510).jpg" TargetMode="External"/><Relationship Id="rId7" Type="http://schemas.openxmlformats.org/officeDocument/2006/relationships/image" Target="../media/image211.jpeg"/><Relationship Id="rId12" Type="http://schemas.openxmlformats.org/officeDocument/2006/relationships/hyperlink" Target="https://quantumcomputing.stackexchange.com/questions/9067/how-is-a-quantum-computer-programmed" TargetMode="External"/><Relationship Id="rId17" Type="http://schemas.openxmlformats.org/officeDocument/2006/relationships/image" Target="../media/image216.png"/><Relationship Id="rId25" Type="http://schemas.openxmlformats.org/officeDocument/2006/relationships/hyperlink" Target="https://en.wikipedia.org/wiki/MS-DOS" TargetMode="External"/><Relationship Id="rId2" Type="http://schemas.openxmlformats.org/officeDocument/2006/relationships/slideLayout" Target="../slideLayouts/slideLayout10.xml"/><Relationship Id="rId16" Type="http://schemas.openxmlformats.org/officeDocument/2006/relationships/hyperlink" Target="https://bdtechtalks.com/2016/09/07/what-is-blockchain/" TargetMode="External"/><Relationship Id="rId20" Type="http://schemas.openxmlformats.org/officeDocument/2006/relationships/image" Target="../media/image217.tiff"/><Relationship Id="rId29" Type="http://schemas.openxmlformats.org/officeDocument/2006/relationships/hyperlink" Target="https://coq.inria.fr/" TargetMode="External"/><Relationship Id="rId1" Type="http://schemas.openxmlformats.org/officeDocument/2006/relationships/tags" Target="../tags/tag1.xml"/><Relationship Id="rId6" Type="http://schemas.openxmlformats.org/officeDocument/2006/relationships/hyperlink" Target="https://lamport.azurewebsites.net/tla/tla.html" TargetMode="External"/><Relationship Id="rId11" Type="http://schemas.openxmlformats.org/officeDocument/2006/relationships/image" Target="../media/image213.png"/><Relationship Id="rId24" Type="http://schemas.openxmlformats.org/officeDocument/2006/relationships/image" Target="../media/image219.png"/><Relationship Id="rId5" Type="http://schemas.openxmlformats.org/officeDocument/2006/relationships/image" Target="../media/image210.png"/><Relationship Id="rId15" Type="http://schemas.openxmlformats.org/officeDocument/2006/relationships/image" Target="../media/image206.tiff"/><Relationship Id="rId23" Type="http://schemas.openxmlformats.org/officeDocument/2006/relationships/hyperlink" Target="https://ccl.northwestern.edu/netlogo/" TargetMode="External"/><Relationship Id="rId28" Type="http://schemas.openxmlformats.org/officeDocument/2006/relationships/image" Target="../media/image221.jpeg"/><Relationship Id="rId10" Type="http://schemas.openxmlformats.org/officeDocument/2006/relationships/hyperlink" Target="http://www.kframework.org/tool/run/?autoload=tutorial/1_k/1_lambda/lesson_1/lambda.k" TargetMode="External"/><Relationship Id="rId19" Type="http://schemas.openxmlformats.org/officeDocument/2006/relationships/hyperlink" Target="http://nvidia.com/" TargetMode="External"/><Relationship Id="rId31" Type="http://schemas.openxmlformats.org/officeDocument/2006/relationships/image" Target="../media/image223.png"/><Relationship Id="rId4" Type="http://schemas.openxmlformats.org/officeDocument/2006/relationships/hyperlink" Target="https://www.paladion.net/devsecops" TargetMode="External"/><Relationship Id="rId9" Type="http://schemas.openxmlformats.org/officeDocument/2006/relationships/image" Target="../media/image212.png"/><Relationship Id="rId14" Type="http://schemas.openxmlformats.org/officeDocument/2006/relationships/image" Target="../media/image215.png"/><Relationship Id="rId22" Type="http://schemas.openxmlformats.org/officeDocument/2006/relationships/image" Target="../media/image218.png"/><Relationship Id="rId27" Type="http://schemas.openxmlformats.org/officeDocument/2006/relationships/hyperlink" Target="http://www.wolframalpha.com/" TargetMode="External"/><Relationship Id="rId30" Type="http://schemas.openxmlformats.org/officeDocument/2006/relationships/image" Target="../media/image222.png"/></Relationships>
</file>

<file path=ppt/slides/_rels/slide124.xml.rels><?xml version="1.0" encoding="UTF-8" standalone="yes"?>
<Relationships xmlns="http://schemas.openxmlformats.org/package/2006/relationships"><Relationship Id="rId3" Type="http://schemas.openxmlformats.org/officeDocument/2006/relationships/hyperlink" Target="https://youtu.be/qYDcbcOVurc"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224.png"/></Relationships>
</file>

<file path=ppt/slides/_rels/slide125.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2.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126.xml.rels><?xml version="1.0" encoding="UTF-8" standalone="yes"?>
<Relationships xmlns="http://schemas.openxmlformats.org/package/2006/relationships"><Relationship Id="rId8" Type="http://schemas.openxmlformats.org/officeDocument/2006/relationships/image" Target="../media/image227.png"/><Relationship Id="rId13" Type="http://schemas.microsoft.com/office/2007/relationships/hdphoto" Target="../media/hdphoto3.wdp"/><Relationship Id="rId3" Type="http://schemas.openxmlformats.org/officeDocument/2006/relationships/image" Target="../media/image230.jpeg"/><Relationship Id="rId7" Type="http://schemas.openxmlformats.org/officeDocument/2006/relationships/image" Target="../media/image234.png"/><Relationship Id="rId12" Type="http://schemas.openxmlformats.org/officeDocument/2006/relationships/image" Target="../media/image237.png"/><Relationship Id="rId2" Type="http://schemas.openxmlformats.org/officeDocument/2006/relationships/notesSlide" Target="../notesSlides/notesSlide72.xml"/><Relationship Id="rId1" Type="http://schemas.openxmlformats.org/officeDocument/2006/relationships/slideLayout" Target="../slideLayouts/slideLayout6.xml"/><Relationship Id="rId6" Type="http://schemas.openxmlformats.org/officeDocument/2006/relationships/image" Target="../media/image233.png"/><Relationship Id="rId11" Type="http://schemas.microsoft.com/office/2007/relationships/hdphoto" Target="../media/hdphoto2.wdp"/><Relationship Id="rId5" Type="http://schemas.openxmlformats.org/officeDocument/2006/relationships/image" Target="../media/image232.png"/><Relationship Id="rId10" Type="http://schemas.openxmlformats.org/officeDocument/2006/relationships/image" Target="../media/image236.png"/><Relationship Id="rId4" Type="http://schemas.openxmlformats.org/officeDocument/2006/relationships/image" Target="../media/image231.png"/><Relationship Id="rId9" Type="http://schemas.openxmlformats.org/officeDocument/2006/relationships/image" Target="../media/image235.png"/></Relationships>
</file>

<file path=ppt/slides/_rels/slide127.xml.rels><?xml version="1.0" encoding="UTF-8" standalone="yes"?>
<Relationships xmlns="http://schemas.openxmlformats.org/package/2006/relationships"><Relationship Id="rId3" Type="http://schemas.openxmlformats.org/officeDocument/2006/relationships/hyperlink" Target="https://www.jenkins.io/" TargetMode="External"/><Relationship Id="rId2" Type="http://schemas.openxmlformats.org/officeDocument/2006/relationships/notesSlide" Target="../notesSlides/notesSlide73.xml"/><Relationship Id="rId1" Type="http://schemas.openxmlformats.org/officeDocument/2006/relationships/slideLayout" Target="../slideLayouts/slideLayout6.xml"/><Relationship Id="rId6" Type="http://schemas.openxmlformats.org/officeDocument/2006/relationships/image" Target="../media/image238.png"/><Relationship Id="rId5" Type="http://schemas.openxmlformats.org/officeDocument/2006/relationships/hyperlink" Target="https://youtu.be/p7-U1_E_j3w" TargetMode="External"/><Relationship Id="rId4" Type="http://schemas.openxmlformats.org/officeDocument/2006/relationships/image" Target="../media/image235.png"/></Relationships>
</file>

<file path=ppt/slides/_rels/slide128.xml.rels><?xml version="1.0" encoding="UTF-8" standalone="yes"?>
<Relationships xmlns="http://schemas.openxmlformats.org/package/2006/relationships"><Relationship Id="rId3" Type="http://schemas.openxmlformats.org/officeDocument/2006/relationships/hyperlink" Target="https://youtu.be/p7-U1_E_j3w?t=772" TargetMode="External"/><Relationship Id="rId2" Type="http://schemas.openxmlformats.org/officeDocument/2006/relationships/notesSlide" Target="../notesSlides/notesSlide74.xml"/><Relationship Id="rId1" Type="http://schemas.openxmlformats.org/officeDocument/2006/relationships/slideLayout" Target="../slideLayouts/slideLayout6.xml"/><Relationship Id="rId4" Type="http://schemas.openxmlformats.org/officeDocument/2006/relationships/image" Target="../media/image239.png"/></Relationships>
</file>

<file path=ppt/slides/_rels/slide129.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hyperlink" Target="https://www.jenkins.io/" TargetMode="External"/><Relationship Id="rId7" Type="http://schemas.microsoft.com/office/2007/relationships/hdphoto" Target="../media/hdphoto4.wdp"/><Relationship Id="rId2" Type="http://schemas.openxmlformats.org/officeDocument/2006/relationships/notesSlide" Target="../notesSlides/notesSlide75.xml"/><Relationship Id="rId1" Type="http://schemas.openxmlformats.org/officeDocument/2006/relationships/slideLayout" Target="../slideLayouts/slideLayout6.xml"/><Relationship Id="rId6" Type="http://schemas.openxmlformats.org/officeDocument/2006/relationships/image" Target="../media/image240.png"/><Relationship Id="rId11" Type="http://schemas.openxmlformats.org/officeDocument/2006/relationships/hyperlink" Target="https://en.wikipedia.org/wiki/William_Rowan_Hamilton" TargetMode="External"/><Relationship Id="rId5" Type="http://schemas.openxmlformats.org/officeDocument/2006/relationships/hyperlink" Target="https://en.wikipedia.org/wiki/File:WilliamRowanHamilton.jpeg" TargetMode="External"/><Relationship Id="rId10" Type="http://schemas.openxmlformats.org/officeDocument/2006/relationships/hyperlink" Target="https://en.wikipedia.org/wiki/Joseph-Louis_Lagrange" TargetMode="External"/><Relationship Id="rId4" Type="http://schemas.openxmlformats.org/officeDocument/2006/relationships/image" Target="../media/image235.png"/><Relationship Id="rId9" Type="http://schemas.microsoft.com/office/2007/relationships/hdphoto" Target="../media/hdphoto5.wdp"/></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 Id="rId4" Type="http://schemas.openxmlformats.org/officeDocument/2006/relationships/image" Target="../media/image243.png"/></Relationships>
</file>

<file path=ppt/slides/_rels/slide131.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hyperlink" Target="https://github.com/benkoo/CognitiveFoundation2020" TargetMode="External"/><Relationship Id="rId2" Type="http://schemas.openxmlformats.org/officeDocument/2006/relationships/hyperlink" Target="http://toyhouse.wiki:81/" TargetMode="Externa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hyperlink" Target="https://aseelghazal.weebly.com/" TargetMode="External"/><Relationship Id="rId1" Type="http://schemas.openxmlformats.org/officeDocument/2006/relationships/slideLayout" Target="../slideLayouts/slideLayout2.xml"/><Relationship Id="rId5" Type="http://schemas.openxmlformats.org/officeDocument/2006/relationships/hyperlink" Target="https://vufind.carli.illinois.edu/all/vf-col/Record/13154/TOC" TargetMode="External"/><Relationship Id="rId4" Type="http://schemas.openxmlformats.org/officeDocument/2006/relationships/hyperlink" Target="https://vufind.carli.illinois.edu/all/vf-col/Record/13154/TOC#more"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ledger/ledger"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hyperlink" Target="https://bookkeeper.apache.org/docs/latest/api/ledger-api/" TargetMode="Externa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hyperlink" Target="https://en.wikipedia.org/wiki/File:Pacioli_summa_stamp.jpg"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en.wikipedia.org/wiki/Cayley%E2%80%93Hamilton_theorem" TargetMode="External"/><Relationship Id="rId7" Type="http://schemas.openxmlformats.org/officeDocument/2006/relationships/hyperlink" Target="https://archive.org/details/principlesofbook00caylrich/page/n9/mode/2up" TargetMode="External"/><Relationship Id="rId12"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hyperlink" Target="https://www.mdpi.com/2227-7390/6/9/152" TargetMode="External"/><Relationship Id="rId5" Type="http://schemas.openxmlformats.org/officeDocument/2006/relationships/hyperlink" Target="https://archive.org/details/principlesofbook00caylrich/page/10/mode/2up" TargetMode="External"/><Relationship Id="rId10" Type="http://schemas.openxmlformats.org/officeDocument/2006/relationships/image" Target="../media/image26.png"/><Relationship Id="rId4" Type="http://schemas.openxmlformats.org/officeDocument/2006/relationships/image" Target="../media/image22.jpeg"/><Relationship Id="rId9"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hyperlink" Target="https://www.mdpi.com/2227-7390/6/9/152" TargetMode="External"/><Relationship Id="rId7" Type="http://schemas.openxmlformats.org/officeDocument/2006/relationships/hyperlink" Target="https://www.researchgate.net/profile/Anna_Vysotskaya"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hyperlink" Target="file:///Users/bkoo/Downloads/mathematics-06-00152-1.pdf" TargetMode="Externa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hyperlink" Target="https://en.wikipedia.org/wiki/File:WilliamRowanHamilton.jpeg"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File:WilliamRowanHamilton.jpeg"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2.jpeg"/></Relationships>
</file>

<file path=ppt/slides/_rels/slide2.xml.rels><?xml version="1.0" encoding="UTF-8" standalone="yes"?>
<Relationships xmlns="http://schemas.openxmlformats.org/package/2006/relationships"><Relationship Id="rId8" Type="http://schemas.openxmlformats.org/officeDocument/2006/relationships/hyperlink" Target="https://www.christies.com/features/A-rare-medieval-accounting-book-by-Luca-Pacioli-9803-3.aspx" TargetMode="External"/><Relationship Id="rId3" Type="http://schemas.openxmlformats.org/officeDocument/2006/relationships/hyperlink" Target="https://www.ancient.eu/writing/" TargetMode="External"/><Relationship Id="rId7"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en.wikipedia.org/wiki/File:Pacioli_summa_stamp.jpg" TargetMode="External"/><Relationship Id="rId5" Type="http://schemas.openxmlformats.org/officeDocument/2006/relationships/image" Target="../media/image1.png"/><Relationship Id="rId10" Type="http://schemas.openxmlformats.org/officeDocument/2006/relationships/hyperlink" Target="https://www.christies.com/salelanding/index.aspx?salenumber=17644&amp;saleroomcode=nyr&amp;lid=1&amp;dt=9420199363&amp;saletitle=" TargetMode="External"/><Relationship Id="rId4" Type="http://schemas.openxmlformats.org/officeDocument/2006/relationships/image" Target="../media/image3.jpeg"/><Relationship Id="rId9"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youtu.be/jmVfDbqRxKo?t=555" TargetMode="Externa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2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gif"/></Relationships>
</file>

<file path=ppt/slides/_rels/slide2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diagramLayout" Target="../diagrams/layout1.xml"/><Relationship Id="rId7" Type="http://schemas.openxmlformats.org/officeDocument/2006/relationships/image" Target="../media/image45.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3" Type="http://schemas.openxmlformats.org/officeDocument/2006/relationships/hyperlink" Target="https://www.vectorstock.com/royalty-free-vector/ouroboros-snake-eating-its-own-tail-eternity-or-vector-12076546"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www.paladion.net/devsecops" TargetMode="External"/><Relationship Id="rId1" Type="http://schemas.openxmlformats.org/officeDocument/2006/relationships/slideLayout" Target="../slideLayouts/slideLayout2.xml"/><Relationship Id="rId4" Type="http://schemas.openxmlformats.org/officeDocument/2006/relationships/hyperlink" Target="https://www.paladion.net/"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www.youtube.com/watch?v=JaIR-cWk_-o"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hyperlink" Target="https://youtu.be/j2m5YMnHvQQ"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web.mit.edu/afs/athena.mit.edu/course/16/16.399/www/" TargetMode="External"/><Relationship Id="rId3" Type="http://schemas.openxmlformats.org/officeDocument/2006/relationships/hyperlink" Target="https://www.di.ens.fr/~cousot/COUSOTpapers/POPL77.shtml" TargetMode="External"/><Relationship Id="rId7" Type="http://schemas.openxmlformats.org/officeDocument/2006/relationships/image" Target="../media/image55.png"/><Relationship Id="rId12"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hyperlink" Target="https://www.youtube.com/watch?v=IBlfJerAcRw" TargetMode="External"/><Relationship Id="rId5" Type="http://schemas.openxmlformats.org/officeDocument/2006/relationships/image" Target="../media/image53.png"/><Relationship Id="rId10" Type="http://schemas.openxmlformats.org/officeDocument/2006/relationships/hyperlink" Target="http://web.mit.edu/afs/athena.mit.edu/course/16/16.399/www" TargetMode="External"/><Relationship Id="rId4" Type="http://schemas.openxmlformats.org/officeDocument/2006/relationships/image" Target="../media/image52.png"/><Relationship Id="rId9" Type="http://schemas.openxmlformats.org/officeDocument/2006/relationships/hyperlink" Target="http://web.mit.edu/afs/athena.mit.edu/course/16/16.399/www/#schedule"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youtube.com/watch?v=jWtPimYNA9Q&amp;list=PL8yHsr3EFj51F9XZ_Ka4bLnQoxTdMx0AL&amp;index=4"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WhYFIA7Ygjw&amp;list=PLlWULwPzrppVYesREEHJDeYftNLqajvzs"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WhYFIA7Ygjw&amp;list=PLlWULwPzrppVYesREEHJDeYftNLqajvzs"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tiff"/><Relationship Id="rId1" Type="http://schemas.openxmlformats.org/officeDocument/2006/relationships/slideLayout" Target="../slideLayouts/slideLayout9.xml"/><Relationship Id="rId5" Type="http://schemas.openxmlformats.org/officeDocument/2006/relationships/image" Target="../media/image70.jpeg"/><Relationship Id="rId4" Type="http://schemas.openxmlformats.org/officeDocument/2006/relationships/image" Target="../media/image69.jpeg"/></Relationships>
</file>

<file path=ppt/slides/_rels/slide4.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hyperlink" Target="https://youtu.be/3hspKYIn5ds?t=162" TargetMode="External"/><Relationship Id="rId5" Type="http://schemas.openxmlformats.org/officeDocument/2006/relationships/image" Target="../media/image6.png"/><Relationship Id="rId4" Type="http://schemas.openxmlformats.org/officeDocument/2006/relationships/hyperlink" Target="https://youtu.be/3hspKYIn5ds?t=29"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7.tiff"/><Relationship Id="rId1" Type="http://schemas.openxmlformats.org/officeDocument/2006/relationships/slideLayout" Target="../slideLayouts/slideLayout9.xml"/><Relationship Id="rId4" Type="http://schemas.openxmlformats.org/officeDocument/2006/relationships/image" Target="../media/image7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8" Type="http://schemas.openxmlformats.org/officeDocument/2006/relationships/image" Target="../media/image76.jpeg"/><Relationship Id="rId3" Type="http://schemas.openxmlformats.org/officeDocument/2006/relationships/image" Target="../media/image73.png"/><Relationship Id="rId7" Type="http://schemas.openxmlformats.org/officeDocument/2006/relationships/hyperlink" Target="https://www.google.com/url?sa=i&amp;rct=j&amp;q=&amp;esrc=s&amp;source=images&amp;cd=&amp;ved=2ahUKEwie0siyuvXlAhXIJzQIHfosCzUQjRx6BAgBEAQ&amp;url=%2Furl%3Fsa%3Di%26rct%3Dj%26q%3D%26esrc%3Ds%26source%3Dimages%26cd%3D%26ved%3D%26url%3Dhttps%253A%252F%252Fwww.amazon.com%252FAdvanced-Management-Accounting-Robert-Kaplan%252Fdp%252F0132622882%26psig%3DAOvVaw21JtinwT-fLqxhtkG_q3KP%26ust%3D1574224764091338&amp;psig=AOvVaw21JtinwT-fLqxhtkG_q3KP&amp;ust=1574224764091338" TargetMode="External"/><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75.jpeg"/><Relationship Id="rId5"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4" Type="http://schemas.openxmlformats.org/officeDocument/2006/relationships/image" Target="../media/image74.jpeg"/><Relationship Id="rId9" Type="http://schemas.openxmlformats.org/officeDocument/2006/relationships/image" Target="../media/image77.jpeg"/></Relationships>
</file>

<file path=ppt/slides/_rels/slide43.xml.rels><?xml version="1.0" encoding="UTF-8" standalone="yes"?>
<Relationships xmlns="http://schemas.openxmlformats.org/package/2006/relationships"><Relationship Id="rId8" Type="http://schemas.openxmlformats.org/officeDocument/2006/relationships/image" Target="../media/image76.jpeg"/><Relationship Id="rId3" Type="http://schemas.openxmlformats.org/officeDocument/2006/relationships/image" Target="../media/image73.png"/><Relationship Id="rId7" Type="http://schemas.openxmlformats.org/officeDocument/2006/relationships/hyperlink" Target="https://www.google.com/url?sa=i&amp;rct=j&amp;q=&amp;esrc=s&amp;source=images&amp;cd=&amp;ved=2ahUKEwie0siyuvXlAhXIJzQIHfosCzUQjRx6BAgBEAQ&amp;url=%2Furl%3Fsa%3Di%26rct%3Dj%26q%3D%26esrc%3Ds%26source%3Dimages%26cd%3D%26ved%3D%26url%3Dhttps%253A%252F%252Fwww.amazon.com%252FAdvanced-Management-Accounting-Robert-Kaplan%252Fdp%252F0132622882%26psig%3DAOvVaw21JtinwT-fLqxhtkG_q3KP%26ust%3D1574224764091338&amp;psig=AOvVaw21JtinwT-fLqxhtkG_q3KP&amp;ust=1574224764091338" TargetMode="External"/><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75.jpeg"/><Relationship Id="rId11" Type="http://schemas.microsoft.com/office/2007/relationships/hdphoto" Target="../media/hdphoto1.wdp"/><Relationship Id="rId5"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10" Type="http://schemas.openxmlformats.org/officeDocument/2006/relationships/image" Target="../media/image78.png"/><Relationship Id="rId4" Type="http://schemas.openxmlformats.org/officeDocument/2006/relationships/image" Target="../media/image74.jpeg"/><Relationship Id="rId9" Type="http://schemas.openxmlformats.org/officeDocument/2006/relationships/image" Target="../media/image77.jpeg"/></Relationships>
</file>

<file path=ppt/slides/_rels/slide44.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7" Type="http://schemas.openxmlformats.org/officeDocument/2006/relationships/image" Target="../media/image80.png"/><Relationship Id="rId2" Type="http://schemas.openxmlformats.org/officeDocument/2006/relationships/notesSlide" Target="../notesSlides/notesSlide29.xml"/><Relationship Id="rId1" Type="http://schemas.openxmlformats.org/officeDocument/2006/relationships/slideLayout" Target="../slideLayouts/slideLayout9.xml"/><Relationship Id="rId6" Type="http://schemas.openxmlformats.org/officeDocument/2006/relationships/hyperlink" Target="https://en.wikipedia.org/wiki/File:Generic_Strategy_Map.png" TargetMode="External"/><Relationship Id="rId5" Type="http://schemas.openxmlformats.org/officeDocument/2006/relationships/image" Target="../media/image79.GIF"/><Relationship Id="rId4" Type="http://schemas.openxmlformats.org/officeDocument/2006/relationships/image" Target="../media/image75.jpeg"/></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82.tiff"/><Relationship Id="rId4" Type="http://schemas.openxmlformats.org/officeDocument/2006/relationships/hyperlink" Target="http://vectorstock.com/19590847"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84.tiff"/><Relationship Id="rId4" Type="http://schemas.openxmlformats.org/officeDocument/2006/relationships/hyperlink" Target="http://vectorstock.com/19590847" TargetMode="External"/></Relationships>
</file>

<file path=ppt/slides/_rels/slide4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diagramLayout" Target="../diagrams/layout2.xml"/><Relationship Id="rId7" Type="http://schemas.openxmlformats.org/officeDocument/2006/relationships/image" Target="../media/image45.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s://medium.com/hackernoon/ci-cd-continuous-integration-tools-delivery-react-web-travis-github-example-tutorial-javascript-vue-db8afe9f9a81" TargetMode="External"/><Relationship Id="rId1" Type="http://schemas.openxmlformats.org/officeDocument/2006/relationships/slideLayout" Target="../slideLayouts/slideLayout18.xml"/><Relationship Id="rId4" Type="http://schemas.openxmlformats.org/officeDocument/2006/relationships/image" Target="../media/image86.tiff"/></Relationships>
</file>

<file path=ppt/slides/_rels/slide5.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8.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 Id="rId9"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www.youtube.com/watch?time_continue=100&amp;v=xb11wK_z0KA&amp;feature=emb_logo" TargetMode="Externa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8.xml"/><Relationship Id="rId5" Type="http://schemas.openxmlformats.org/officeDocument/2006/relationships/image" Target="../media/image90.png"/><Relationship Id="rId4" Type="http://schemas.openxmlformats.org/officeDocument/2006/relationships/hyperlink" Target="https://idk.dev/building-a-modern-ci-cd-pipeline-in-the-serverless-era-with-gitops/"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91.tiff"/><Relationship Id="rId2" Type="http://schemas.openxmlformats.org/officeDocument/2006/relationships/hyperlink" Target="https://iang.org/papers/ricardian_contract.html" TargetMode="Externa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hyperlink" Target="https://www.schoenherr.eu/publications/publication-detail/ricardian-contracts-a-smarter-way-to-do-smart-contracts/" TargetMode="External"/><Relationship Id="rId2" Type="http://schemas.openxmlformats.org/officeDocument/2006/relationships/notesSlide" Target="../notesSlides/notesSlide32.xml"/><Relationship Id="rId1" Type="http://schemas.openxmlformats.org/officeDocument/2006/relationships/slideLayout" Target="../slideLayouts/slideLayout18.xml"/><Relationship Id="rId4" Type="http://schemas.openxmlformats.org/officeDocument/2006/relationships/image" Target="../media/image92.png"/></Relationships>
</file>

<file path=ppt/slides/_rels/slide54.xml.rels><?xml version="1.0" encoding="UTF-8" standalone="yes"?>
<Relationships xmlns="http://schemas.openxmlformats.org/package/2006/relationships"><Relationship Id="rId3" Type="http://schemas.openxmlformats.org/officeDocument/2006/relationships/hyperlink" Target="https://scielo.conicyt.cl/scielo.php?script=sci_arttext&amp;pid=S0716-97602003000100005"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94.jpeg"/><Relationship Id="rId5" Type="http://schemas.openxmlformats.org/officeDocument/2006/relationships/hyperlink" Target="https://youtu.be/j2m5YMnHvQQ" TargetMode="External"/><Relationship Id="rId4" Type="http://schemas.openxmlformats.org/officeDocument/2006/relationships/image" Target="../media/image93.gif"/></Relationships>
</file>

<file path=ppt/slides/_rels/slide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s://youtu.be/qqU-VjqjczE" TargetMode="Externa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hyperlink" Target="https://istio.io/"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kubernetes.io/docs/concepts/overview/components/" TargetMode="External"/><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97.png"/></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hyperlink" Target="https://youtu.be/XRdmfo4M_YA"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5.xml"/><Relationship Id="rId1" Type="http://schemas.openxmlformats.org/officeDocument/2006/relationships/slideLayout" Target="../slideLayouts/slideLayout6.xml"/><Relationship Id="rId5" Type="http://schemas.openxmlformats.org/officeDocument/2006/relationships/image" Target="../media/image84.tiff"/><Relationship Id="rId4" Type="http://schemas.openxmlformats.org/officeDocument/2006/relationships/hyperlink" Target="http://vectorstock.com/19590847"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ikipedia.org/wiki/Soundness" TargetMode="External"/><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hyperlink" Target="http://web.mit.edu/16.399/www/lecture_03-proofs/Cousot_MIT_2005_Course_03_4-1.pdf" TargetMode="External"/><Relationship Id="rId4" Type="http://schemas.openxmlformats.org/officeDocument/2006/relationships/hyperlink" Target="http://web.mit.edu/16.399/www/lecture_15-approximation/Cousot_MIT_2005_Course_15_4-1.pdf"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8.xml"/><Relationship Id="rId5" Type="http://schemas.openxmlformats.org/officeDocument/2006/relationships/image" Target="../media/image104.jpeg"/><Relationship Id="rId4" Type="http://schemas.openxmlformats.org/officeDocument/2006/relationships/image" Target="../media/image103.png"/></Relationships>
</file>

<file path=ppt/slides/_rels/slide63.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hyperlink" Target="http://www.narberthpa.com/Bale/lsbale_dop/gbcatsbs.pdf" TargetMode="External"/><Relationship Id="rId7" Type="http://schemas.openxmlformats.org/officeDocument/2006/relationships/image" Target="../media/image107.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06.jpeg"/><Relationship Id="rId5" Type="http://schemas.openxmlformats.org/officeDocument/2006/relationships/hyperlink" Target="https://twitter.com/gregorybateson" TargetMode="External"/><Relationship Id="rId4" Type="http://schemas.openxmlformats.org/officeDocument/2006/relationships/image" Target="../media/image105.png"/><Relationship Id="rId9" Type="http://schemas.openxmlformats.org/officeDocument/2006/relationships/image" Target="../media/image109.png"/></Relationships>
</file>

<file path=ppt/slides/_rels/slide64.xml.rels><?xml version="1.0" encoding="UTF-8" standalone="yes"?>
<Relationships xmlns="http://schemas.openxmlformats.org/package/2006/relationships"><Relationship Id="rId3" Type="http://schemas.openxmlformats.org/officeDocument/2006/relationships/hyperlink" Target="https://www.researchgate.net/figure/The-composition-and-structure-of-cybernetics_fig4_300131568"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11.gif"/><Relationship Id="rId5" Type="http://schemas.openxmlformats.org/officeDocument/2006/relationships/hyperlink" Target="https://www.pangaro.com/syllabi/Intro-to-Systems.html" TargetMode="External"/><Relationship Id="rId4" Type="http://schemas.openxmlformats.org/officeDocument/2006/relationships/image" Target="../media/image110.png"/></Relationships>
</file>

<file path=ppt/slides/_rels/slide65.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14.png"/><Relationship Id="rId2" Type="http://schemas.openxmlformats.org/officeDocument/2006/relationships/hyperlink" Target="https://www.marinetraffic.com/" TargetMode="External"/><Relationship Id="rId1" Type="http://schemas.openxmlformats.org/officeDocument/2006/relationships/slideLayout" Target="../slideLayouts/slideLayout2.xml"/><Relationship Id="rId6" Type="http://schemas.openxmlformats.org/officeDocument/2006/relationships/hyperlink" Target="https://youtu.be/YDdDuq2AGw4?t=462" TargetMode="External"/><Relationship Id="rId5" Type="http://schemas.openxmlformats.org/officeDocument/2006/relationships/image" Target="../media/image113.png"/><Relationship Id="rId4" Type="http://schemas.openxmlformats.org/officeDocument/2006/relationships/hyperlink" Target="https://youtu.be/YDdDuq2AGw4"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dho.hypha.earth/#/proposals/role" TargetMode="External"/><Relationship Id="rId7" Type="http://schemas.openxmlformats.org/officeDocument/2006/relationships/hyperlink" Target="http://dho.hypha.earth/"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hyperlink" Target="https://medium.com/dxchainglobal/dxchain-study-an-overview-of-consensus-algorithms-fb17c0416cb7" TargetMode="External"/><Relationship Id="rId4" Type="http://schemas.openxmlformats.org/officeDocument/2006/relationships/image" Target="../media/image115.png"/></Relationships>
</file>

<file path=ppt/slides/_rels/slide67.xml.rels><?xml version="1.0" encoding="UTF-8" standalone="yes"?>
<Relationships xmlns="http://schemas.openxmlformats.org/package/2006/relationships"><Relationship Id="rId3" Type="http://schemas.openxmlformats.org/officeDocument/2006/relationships/hyperlink" Target="https://youtu.be/UUQ8xYWR4do?t=1311"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68.xml.rels><?xml version="1.0" encoding="UTF-8" standalone="yes"?>
<Relationships xmlns="http://schemas.openxmlformats.org/package/2006/relationships"><Relationship Id="rId3" Type="http://schemas.openxmlformats.org/officeDocument/2006/relationships/hyperlink" Target="https://youtu.be/fcFqFfsAlSQ"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18.png"/></Relationships>
</file>

<file path=ppt/slides/_rels/slide69.xml.rels><?xml version="1.0" encoding="UTF-8" standalone="yes"?>
<Relationships xmlns="http://schemas.openxmlformats.org/package/2006/relationships"><Relationship Id="rId3" Type="http://schemas.openxmlformats.org/officeDocument/2006/relationships/hyperlink" Target="https://youtu.be/vYp4LYbnnW8"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youtu.be/DrtdrdwDpZE"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7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hyperlink" Target="https://aws.amazon.com/blogs/aws/store-and-access-time-series-data-at-any-scale-with-amazon-timestream-now-generally-available/" TargetMode="External"/><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hyperlink" Target="https://d2908q01vomqb2.cloudfront.net/da4b9237bacccdf19c0760cab7aec4a8359010b0/2020/09/25/amazon-timestream-plugin-grafana.png"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7.png"/><Relationship Id="rId2" Type="http://schemas.openxmlformats.org/officeDocument/2006/relationships/hyperlink" Target="https://youtu.be/15uy9Ga-14I?t=1393" TargetMode="External"/><Relationship Id="rId1" Type="http://schemas.openxmlformats.org/officeDocument/2006/relationships/slideLayout" Target="../slideLayouts/slideLayout2.xml"/><Relationship Id="rId6" Type="http://schemas.openxmlformats.org/officeDocument/2006/relationships/hyperlink" Target="https://youtu.be/15uy9Ga-14I?t=499" TargetMode="External"/><Relationship Id="rId5" Type="http://schemas.openxmlformats.org/officeDocument/2006/relationships/image" Target="../media/image126.png"/><Relationship Id="rId4" Type="http://schemas.openxmlformats.org/officeDocument/2006/relationships/hyperlink" Target="https://youtu.be/15uy9Ga-14I?t=1725"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hyperlink" Target="https://pdf.sciencedirectassets.com/271503/1-s2.0-S0898122100X01071/1-s2.0-S0898122100000973/main.pdf?X-Amz-Security-Token=IQoJb3JpZ2luX2VjEN3%2F%2F%2F%2F%2F%2F%2F%2F%2F%2FwEaCXVzLWVhc3QtMSJHMEUCIDSMUpHxRs4qWO57byUEc7QmMs5yCTdZEvkRnaZy5JGbAiEA6sOTZOKl79qflIhbgS0P2qhI5X0sghk7ylFZZdAv8VIqtAMIFhADGgwwNTkwMDM1NDY4NjUiDAyZcRNptamB3wqRRiqRAwP%2BqHd4Tl0eYRmVu8lLgbP7vCn5TXUyep1peElykHrKESPlBmOtVxDi8%2Fjt9Acn0PvIX5VrArEDZVlCJWuNOIkvzsrdh%2FNkpRSGon9uqBdm9HUypc%2FSwTN8PyNc5x2%2FvT%2FOCNRI2t%2FDoGTB1P0fFcmDG7LS2Kg6Bw%2FqLEdmH66YaA%2FMY5PiGSn7Bo4gTr81OMta3FC4qTB5oL0hBcNe5fVAUyas5zvKXC0L%2FGCm%2BXAXAooKeosd8NDAP4by%2FpjpQDg9pxv2ARiJ9n3H%2F2oobZbYqZnYiezGWLpRQodH2pIWi9xbyFnsnWIe8VJIz%2B7e%2FeU3ZG5NHyEDu3LxYZuB7E9zzTjLX4hoVNQ3iRdyl%2BOa1SONIsGgS0BkfBTZtxS83%2BEobHEUpFkavhDwA6O%2FseO4ziD8e%2FJ1Qbqk680N0m1AxqR%2BMAFK%2FsrY7CeQQxPVpJ06njhXCfFVf06IHUoloSc0u74NTjRTyFBrZxOmIYNh2ZJVk8fe2SlmTAV7pgk0s7I7fifLmjyjNn5qh%2BY5Dry8MO%2F39vsFOusBkmrULViRATEbjdxeyel2aLaunIljH4172nKMUkGj35%2FmgcNXOR%2F5l580CUnbR9H52negGbssZ1tb5jzaDVetuBSmDKwak37mQhYirSM%2FqIIRxyap7R1%2BJNNdZGvB856NcpX2S%2BPMWh2XOQBuU95G7VY7uNY1MuY%2BzBT6H8UT3NH0zL%2Bnabhyt%2FMGStOuCu19v5gxsOBKhJPzOVbnwSypX9oVQ1QehZtyR%2Bzd%2FCY5yw%2FHEaMQT6y1HB2ba7DL5vxLCiAhNNQi17xF3WwQ1i5sECyGdvFA9Mz2F4gWBswfQPDQO%2BGjPJrlVjAEvQ%3D%3D&amp;X-Amz-Algorithm=AWS4-HMAC-SHA256&amp;X-Amz-Date=20201007T134837Z&amp;X-Amz-SignedHeaders=host&amp;X-Amz-Expires=300&amp;X-Amz-Credential=ASIAQ3PHCVTYQTK7RZ6C%2F20201007%2Fus-east-1%2Fs3%2Faws4_request&amp;X-Amz-Signature=7b31535ecd0195d7e3d5ad9073630e182ef7ba51dc5fbdbc700d69c340f1dbdd&amp;hash=ca31167fe8978bad46b9d21bd4c89cc455a48b48cc87c326e40ba683e9148343&amp;host=68042c943591013ac2b2430a89b270f6af2c76d8dfd086a07176afe7c76c2c61&amp;pii=S0898122100000973&amp;tid=spdf-446306a6-9f17-47e7-8af4-daae0f10ce50&amp;sid=de47d8e858046843870b31a59652b0678fdagxrqa&amp;type=client" TargetMode="External"/><Relationship Id="rId1" Type="http://schemas.openxmlformats.org/officeDocument/2006/relationships/slideLayout" Target="../slideLayouts/slideLayout2.xml"/><Relationship Id="rId4" Type="http://schemas.openxmlformats.org/officeDocument/2006/relationships/hyperlink" Target="https://plato.stanford.edu/entries/weyl/"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www.pangaro.com/syllabi/Intro-to-Systems.html"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11.gif"/></Relationships>
</file>

<file path=ppt/slides/_rels/slide75.xml.rels><?xml version="1.0" encoding="UTF-8" standalone="yes"?>
<Relationships xmlns="http://schemas.openxmlformats.org/package/2006/relationships"><Relationship Id="rId3" Type="http://schemas.openxmlformats.org/officeDocument/2006/relationships/hyperlink" Target="https://youtu.be/MWw2JS4aUiM" TargetMode="External"/><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129.png"/></Relationships>
</file>

<file path=ppt/slides/_rels/slide7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5.xml"/><Relationship Id="rId1" Type="http://schemas.openxmlformats.org/officeDocument/2006/relationships/slideLayout" Target="../slideLayouts/slideLayout9.xml"/><Relationship Id="rId5" Type="http://schemas.openxmlformats.org/officeDocument/2006/relationships/image" Target="../media/image132.jpeg"/><Relationship Id="rId4" Type="http://schemas.openxmlformats.org/officeDocument/2006/relationships/image" Target="../media/image131.png"/></Relationships>
</file>

<file path=ppt/slides/_rels/slide77.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46.xml"/><Relationship Id="rId1" Type="http://schemas.openxmlformats.org/officeDocument/2006/relationships/slideLayout" Target="../slideLayouts/slideLayout9.xml"/><Relationship Id="rId5" Type="http://schemas.openxmlformats.org/officeDocument/2006/relationships/image" Target="../media/image135.png"/><Relationship Id="rId4" Type="http://schemas.openxmlformats.org/officeDocument/2006/relationships/image" Target="../media/image134.png"/></Relationships>
</file>

<file path=ppt/slides/_rels/slide78.xml.rels><?xml version="1.0" encoding="UTF-8" standalone="yes"?>
<Relationships xmlns="http://schemas.openxmlformats.org/package/2006/relationships"><Relationship Id="rId3" Type="http://schemas.openxmlformats.org/officeDocument/2006/relationships/image" Target="../media/image136.tiff"/><Relationship Id="rId2" Type="http://schemas.openxmlformats.org/officeDocument/2006/relationships/notesSlide" Target="../notesSlides/notesSlide47.xml"/><Relationship Id="rId1" Type="http://schemas.openxmlformats.org/officeDocument/2006/relationships/slideLayout" Target="../slideLayouts/slideLayout9.xml"/><Relationship Id="rId6" Type="http://schemas.openxmlformats.org/officeDocument/2006/relationships/image" Target="../media/image139.tiff"/><Relationship Id="rId5" Type="http://schemas.openxmlformats.org/officeDocument/2006/relationships/image" Target="../media/image138.tiff"/><Relationship Id="rId4" Type="http://schemas.openxmlformats.org/officeDocument/2006/relationships/image" Target="../media/image137.tiff"/></Relationships>
</file>

<file path=ppt/slides/_rels/slide7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8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50.xml"/><Relationship Id="rId1" Type="http://schemas.openxmlformats.org/officeDocument/2006/relationships/slideLayout" Target="../slideLayouts/slideLayout9.xml"/><Relationship Id="rId4" Type="http://schemas.openxmlformats.org/officeDocument/2006/relationships/image" Target="../media/image146.png"/></Relationships>
</file>

<file path=ppt/slides/_rels/slide82.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iytdvgq5DkAhXJfCsKHSOAB-4QjRx6BAgBEAQ&amp;url=https%3A%2F%2Fwww.amazon.cn%2Fdp%2FB071HX16Y3&amp;psig=AOvVaw0ZVLBz5k91rYluthspFC9Z&amp;ust=1566352427123795" TargetMode="External"/><Relationship Id="rId2" Type="http://schemas.openxmlformats.org/officeDocument/2006/relationships/notesSlide" Target="../notesSlides/notesSlide51.xml"/><Relationship Id="rId1" Type="http://schemas.openxmlformats.org/officeDocument/2006/relationships/slideLayout" Target="../slideLayouts/slideLayout9.xml"/><Relationship Id="rId5" Type="http://schemas.openxmlformats.org/officeDocument/2006/relationships/image" Target="../media/image148.png"/><Relationship Id="rId4" Type="http://schemas.openxmlformats.org/officeDocument/2006/relationships/image" Target="../media/image147.jpe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codev2.cc/" TargetMode="External"/><Relationship Id="rId2" Type="http://schemas.openxmlformats.org/officeDocument/2006/relationships/image" Target="../media/image151.png"/><Relationship Id="rId1" Type="http://schemas.openxmlformats.org/officeDocument/2006/relationships/slideLayout" Target="../slideLayouts/slideLayout2.xml"/><Relationship Id="rId5" Type="http://schemas.openxmlformats.org/officeDocument/2006/relationships/image" Target="../media/image153.jpeg"/><Relationship Id="rId4" Type="http://schemas.openxmlformats.org/officeDocument/2006/relationships/image" Target="../media/image152.png"/></Relationships>
</file>

<file path=ppt/slides/_rels/slide8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sites.utexas.edu/dsb/tokens/the-evolution-of-writing/#:~:text=The%20cuneiform%20script%2C%20created%20in,recording%20goods%20with%20clay%20token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hyperlink" Target="https://www.amazon.com/First-Signs-Unlocking-Mysteries-Symbols/dp/1476785503" TargetMode="Externa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www.azquotes.com/quote/715427" TargetMode="External"/><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157.jpeg"/></Relationships>
</file>

<file path=ppt/slides/_rels/slide92.xml.rels><?xml version="1.0" encoding="UTF-8" standalone="yes"?>
<Relationships xmlns="http://schemas.openxmlformats.org/package/2006/relationships"><Relationship Id="rId8" Type="http://schemas.openxmlformats.org/officeDocument/2006/relationships/hyperlink" Target="https://en.wikipedia.org/wiki/Henri_Poincar%C3%A9" TargetMode="External"/><Relationship Id="rId3" Type="http://schemas.openxmlformats.org/officeDocument/2006/relationships/hyperlink" Target="https://youtu.be/gs3L1eSso_k?t=175" TargetMode="External"/><Relationship Id="rId7"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59.png"/><Relationship Id="rId5" Type="http://schemas.openxmlformats.org/officeDocument/2006/relationships/hyperlink" Target="https://youtu.be/BdXWlQsd7RI?t=161" TargetMode="External"/><Relationship Id="rId4" Type="http://schemas.openxmlformats.org/officeDocument/2006/relationships/image" Target="../media/image158.png"/></Relationships>
</file>

<file path=ppt/slides/_rels/slide93.xml.rels><?xml version="1.0" encoding="UTF-8" standalone="yes"?>
<Relationships xmlns="http://schemas.openxmlformats.org/package/2006/relationships"><Relationship Id="rId3"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hyperlink" Target="https://en.wikipedia.org/wiki/Henri_Poincar%C3%A9"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www.nieuwarchief.nl/serie5/pdf/naw5-2012-13-3-154.pdf" TargetMode="External"/><Relationship Id="rId7" Type="http://schemas.openxmlformats.org/officeDocument/2006/relationships/image" Target="../media/image163.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hyperlink" Target="https://en.wikipedia.org/wiki/Henri_Poincar%C3%A9" TargetMode="External"/><Relationship Id="rId5" Type="http://schemas.openxmlformats.org/officeDocument/2006/relationships/image" Target="../media/image162.png"/><Relationship Id="rId4" Type="http://schemas.openxmlformats.org/officeDocument/2006/relationships/image" Target="../media/image161.png"/></Relationships>
</file>

<file path=ppt/slides/_rels/slide95.xml.rels><?xml version="1.0" encoding="UTF-8" standalone="yes"?>
<Relationships xmlns="http://schemas.openxmlformats.org/package/2006/relationships"><Relationship Id="rId3" Type="http://schemas.openxmlformats.org/officeDocument/2006/relationships/hyperlink" Target="https://youtu.be/j2m5YMnHvQQ?t=103"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hyperlink" Target="https://youtu.be/H99CMUFPv0U?t=4204" TargetMode="External"/><Relationship Id="rId4" Type="http://schemas.openxmlformats.org/officeDocument/2006/relationships/image" Target="../media/image164.png"/></Relationships>
</file>

<file path=ppt/slides/_rels/slide96.xml.rels><?xml version="1.0" encoding="UTF-8" standalone="yes"?>
<Relationships xmlns="http://schemas.openxmlformats.org/package/2006/relationships"><Relationship Id="rId8" Type="http://schemas.openxmlformats.org/officeDocument/2006/relationships/image" Target="../media/image168.jpeg"/><Relationship Id="rId3" Type="http://schemas.openxmlformats.org/officeDocument/2006/relationships/hyperlink" Target="https://youtu.be/eSaIKHQOo4c?t=168" TargetMode="External"/><Relationship Id="rId7" Type="http://schemas.openxmlformats.org/officeDocument/2006/relationships/hyperlink" Target="https://medium.com/epicenterpodcast/the-k-framework-formal-verification-efforts-in-the-blockchain-space-1651b789e5d4"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hyperlink" Target="https://medium.com/@rv_inc/k-framework-an-overview-2f82f91c1a37" TargetMode="External"/><Relationship Id="rId4" Type="http://schemas.openxmlformats.org/officeDocument/2006/relationships/image" Target="../media/image166.png"/><Relationship Id="rId9" Type="http://schemas.openxmlformats.org/officeDocument/2006/relationships/hyperlink" Target="https://medium.com/@koholaa?source=post_page-----1651b789e5d4--------------------------------"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hyperlink" Target="https://youtu.be/_fA7vkVJhF8" TargetMode="External"/><Relationship Id="rId1"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hyperlink" Target="https://www.di.ens.fr/~cousot/publications.www/CousotCousot-POPL14-ACM-p2-3-2014.pdf"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hyperlink" Target="http://info.cern.ch/NextBrowser.html" TargetMode="External"/><Relationship Id="rId7" Type="http://schemas.openxmlformats.org/officeDocument/2006/relationships/hyperlink" Target="https://contractfortheweb.org/" TargetMode="External"/><Relationship Id="rId12" Type="http://schemas.openxmlformats.org/officeDocument/2006/relationships/image" Target="../media/image176.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73.jpeg"/><Relationship Id="rId11" Type="http://schemas.openxmlformats.org/officeDocument/2006/relationships/hyperlink" Target="http://cern.ch/" TargetMode="External"/><Relationship Id="rId5" Type="http://schemas.openxmlformats.org/officeDocument/2006/relationships/hyperlink" Target="https://www.forbes.com/sites/martingiles/2019/11/25/tim-berners-lee-plan-to-save-the-internet/#7918b74a1dbd" TargetMode="External"/><Relationship Id="rId10" Type="http://schemas.openxmlformats.org/officeDocument/2006/relationships/image" Target="../media/image175.gif"/><Relationship Id="rId4" Type="http://schemas.openxmlformats.org/officeDocument/2006/relationships/image" Target="../media/image172.gif"/><Relationship Id="rId9" Type="http://schemas.openxmlformats.org/officeDocument/2006/relationships/hyperlink" Target="http://info.cern.ch/hypertext/WWW/TheProject.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TW" sz="1800" dirty="0"/>
              <a:t>顧學雍</a:t>
            </a:r>
          </a:p>
          <a:p>
            <a:pPr marL="0" lvl="0" indent="0"/>
            <a:r>
              <a:rPr lang="en" sz="1800" dirty="0" err="1"/>
              <a:t>二零二一年</a:t>
            </a:r>
            <a:r>
              <a:rPr lang="en" sz="1800" dirty="0"/>
              <a:t> </a:t>
            </a:r>
            <a:r>
              <a:rPr lang="en-TW" sz="1800" dirty="0"/>
              <a:t>十月</a:t>
            </a:r>
            <a:r>
              <a:rPr lang="en-US" sz="1800" dirty="0" err="1"/>
              <a:t>十三日</a:t>
            </a:r>
            <a:endParaRPr sz="1800"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70222"/>
            <a:ext cx="8520600" cy="675317"/>
          </a:xfrm>
        </p:spPr>
        <p:txBody>
          <a:bodyPr/>
          <a:lstStyle/>
          <a:p>
            <a:r>
              <a:rPr lang="zh-TW" altLang="en-US" sz="2400" dirty="0"/>
              <a:t>超越学科界限的认知基础</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310305"/>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err="1"/>
              <a:t>文字</a:t>
            </a:r>
            <a:r>
              <a:rPr lang="zh-CN" altLang="en-US" sz="1800" dirty="0"/>
              <a:t>、会计法则、对称性、与</a:t>
            </a:r>
            <a:r>
              <a:rPr lang="en-US" sz="1800" dirty="0" err="1"/>
              <a:t>认知能力的演进</a:t>
            </a:r>
            <a:br>
              <a:rPr lang="en-US" sz="1800" dirty="0"/>
            </a:br>
            <a:r>
              <a:rPr lang="en-US" sz="1800" dirty="0" err="1"/>
              <a:t>第五週</a:t>
            </a:r>
            <a:endParaRPr lang="en-TW" sz="1800" dirty="0"/>
          </a:p>
        </p:txBody>
      </p:sp>
      <p:pic>
        <p:nvPicPr>
          <p:cNvPr id="11" name="Picture 10">
            <a:extLst>
              <a:ext uri="{FF2B5EF4-FFF2-40B4-BE49-F238E27FC236}">
                <a16:creationId xmlns:a16="http://schemas.microsoft.com/office/drawing/2014/main" id="{0C2E1B7B-AF6F-2F4D-9D33-B3578ADBFD8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1700" y="1035508"/>
            <a:ext cx="1821900" cy="2599333"/>
          </a:xfrm>
          <a:prstGeom prst="rect">
            <a:avLst/>
          </a:prstGeom>
        </p:spPr>
      </p:pic>
      <p:pic>
        <p:nvPicPr>
          <p:cNvPr id="3074" name="Picture 2" descr="Accounting Instruction">
            <a:hlinkClick r:id="rId4"/>
            <a:extLst>
              <a:ext uri="{FF2B5EF4-FFF2-40B4-BE49-F238E27FC236}">
                <a16:creationId xmlns:a16="http://schemas.microsoft.com/office/drawing/2014/main" id="{137C1463-A34D-FA46-BB1A-CB2AC6D475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9775" y="1035509"/>
            <a:ext cx="5794573" cy="259632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A2B7438-2F68-294D-A76B-A97C11A2655D}"/>
              </a:ext>
            </a:extLst>
          </p:cNvPr>
          <p:cNvSpPr txBox="1"/>
          <p:nvPr/>
        </p:nvSpPr>
        <p:spPr>
          <a:xfrm>
            <a:off x="3846571" y="3581933"/>
            <a:ext cx="3340979" cy="246221"/>
          </a:xfrm>
          <a:prstGeom prst="rect">
            <a:avLst/>
          </a:prstGeom>
          <a:noFill/>
        </p:spPr>
        <p:txBody>
          <a:bodyPr wrap="none" rtlCol="0">
            <a:spAutoFit/>
          </a:bodyPr>
          <a:lstStyle/>
          <a:p>
            <a:r>
              <a:rPr lang="en-US" sz="1000" dirty="0">
                <a:hlinkClick r:id="rId4"/>
              </a:rPr>
              <a:t>Image Source: Accounting Equation and Account Types</a:t>
            </a:r>
            <a:endParaRPr lang="en-TW" sz="1000" dirty="0"/>
          </a:p>
        </p:txBody>
      </p:sp>
    </p:spTree>
    <p:extLst>
      <p:ext uri="{BB962C8B-B14F-4D97-AF65-F5344CB8AC3E}">
        <p14:creationId xmlns:p14="http://schemas.microsoft.com/office/powerpoint/2010/main" val="2412432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Cognitive Revolution through writing and mapping</a:t>
            </a:r>
            <a:endParaRPr lang="en-US" dirty="0">
              <a:latin typeface="+mj-lt"/>
              <a:ea typeface="STXingkai" panose="02010800040101010101" pitchFamily="2" charset="-122"/>
            </a:endParaRPr>
          </a:p>
        </p:txBody>
      </p:sp>
      <p:sp>
        <p:nvSpPr>
          <p:cNvPr id="3" name="Slide Number Placeholder 2">
            <a:extLst>
              <a:ext uri="{FF2B5EF4-FFF2-40B4-BE49-F238E27FC236}">
                <a16:creationId xmlns:a16="http://schemas.microsoft.com/office/drawing/2014/main" id="{5A42ECA2-A00E-0A4B-80C9-47DFDEC7D9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pic>
        <p:nvPicPr>
          <p:cNvPr id="4" name="Picture 3">
            <a:hlinkClick r:id="rId3"/>
            <a:extLst>
              <a:ext uri="{FF2B5EF4-FFF2-40B4-BE49-F238E27FC236}">
                <a16:creationId xmlns:a16="http://schemas.microsoft.com/office/drawing/2014/main" id="{6F1E792B-87A7-CA43-BEDC-6A7558898961}"/>
              </a:ext>
            </a:extLst>
          </p:cNvPr>
          <p:cNvPicPr>
            <a:picLocks noChangeAspect="1"/>
          </p:cNvPicPr>
          <p:nvPr/>
        </p:nvPicPr>
        <p:blipFill>
          <a:blip r:embed="rId4"/>
          <a:stretch>
            <a:fillRect/>
          </a:stretch>
        </p:blipFill>
        <p:spPr>
          <a:xfrm>
            <a:off x="576775" y="1196145"/>
            <a:ext cx="3995223" cy="3552895"/>
          </a:xfrm>
          <a:prstGeom prst="rect">
            <a:avLst/>
          </a:prstGeom>
        </p:spPr>
      </p:pic>
      <p:sp>
        <p:nvSpPr>
          <p:cNvPr id="5" name="TextBox 4">
            <a:extLst>
              <a:ext uri="{FF2B5EF4-FFF2-40B4-BE49-F238E27FC236}">
                <a16:creationId xmlns:a16="http://schemas.microsoft.com/office/drawing/2014/main" id="{86968E09-0D1E-5E41-B2DF-F69EFFFFF39D}"/>
              </a:ext>
            </a:extLst>
          </p:cNvPr>
          <p:cNvSpPr txBox="1"/>
          <p:nvPr/>
        </p:nvSpPr>
        <p:spPr>
          <a:xfrm>
            <a:off x="2028674" y="4749040"/>
            <a:ext cx="5086649" cy="307777"/>
          </a:xfrm>
          <a:prstGeom prst="rect">
            <a:avLst/>
          </a:prstGeom>
          <a:noFill/>
        </p:spPr>
        <p:txBody>
          <a:bodyPr wrap="none" rtlCol="0">
            <a:spAutoFit/>
          </a:bodyPr>
          <a:lstStyle/>
          <a:p>
            <a:r>
              <a:rPr lang="en-US" dirty="0">
                <a:hlinkClick r:id="rId3"/>
              </a:rPr>
              <a:t>http://history.furman.edu/benson/hst121/show/</a:t>
            </a:r>
            <a:r>
              <a:rPr lang="en-US" dirty="0" err="1">
                <a:hlinkClick r:id="rId3"/>
              </a:rPr>
              <a:t>empiretime.htm</a:t>
            </a:r>
            <a:endParaRPr lang="en-TW" dirty="0"/>
          </a:p>
        </p:txBody>
      </p:sp>
      <p:pic>
        <p:nvPicPr>
          <p:cNvPr id="6" name="Picture 5">
            <a:hlinkClick r:id="rId5"/>
            <a:extLst>
              <a:ext uri="{FF2B5EF4-FFF2-40B4-BE49-F238E27FC236}">
                <a16:creationId xmlns:a16="http://schemas.microsoft.com/office/drawing/2014/main" id="{513648EB-23CB-E846-AB68-39E246211BAD}"/>
              </a:ext>
            </a:extLst>
          </p:cNvPr>
          <p:cNvPicPr>
            <a:picLocks noChangeAspect="1"/>
          </p:cNvPicPr>
          <p:nvPr/>
        </p:nvPicPr>
        <p:blipFill>
          <a:blip r:embed="rId6"/>
          <a:stretch>
            <a:fillRect/>
          </a:stretch>
        </p:blipFill>
        <p:spPr>
          <a:xfrm>
            <a:off x="4877179" y="1181317"/>
            <a:ext cx="2497982" cy="3481900"/>
          </a:xfrm>
          <a:prstGeom prst="rect">
            <a:avLst/>
          </a:prstGeom>
        </p:spPr>
      </p:pic>
    </p:spTree>
    <p:extLst>
      <p:ext uri="{BB962C8B-B14F-4D97-AF65-F5344CB8AC3E}">
        <p14:creationId xmlns:p14="http://schemas.microsoft.com/office/powerpoint/2010/main" val="22094882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err="1"/>
              <a:t>Paxos</a:t>
            </a:r>
            <a:r>
              <a:rPr lang="en-US" dirty="0"/>
              <a:t> and Raft for Collective Consciousness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100</a:t>
            </a:fld>
            <a:endParaRPr lang="en" dirty="0"/>
          </a:p>
        </p:txBody>
      </p:sp>
      <p:pic>
        <p:nvPicPr>
          <p:cNvPr id="4" name="Picture 3">
            <a:hlinkClick r:id="rId2"/>
            <a:extLst>
              <a:ext uri="{FF2B5EF4-FFF2-40B4-BE49-F238E27FC236}">
                <a16:creationId xmlns:a16="http://schemas.microsoft.com/office/drawing/2014/main" id="{8575295A-9778-9B4A-8FB3-77C361361B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1806" y="1271618"/>
            <a:ext cx="2434209" cy="2496388"/>
          </a:xfrm>
          <a:prstGeom prst="rect">
            <a:avLst/>
          </a:prstGeom>
        </p:spPr>
      </p:pic>
      <p:sp>
        <p:nvSpPr>
          <p:cNvPr id="3" name="TextBox 2">
            <a:extLst>
              <a:ext uri="{FF2B5EF4-FFF2-40B4-BE49-F238E27FC236}">
                <a16:creationId xmlns:a16="http://schemas.microsoft.com/office/drawing/2014/main" id="{D9D4E0F8-27D5-BA41-B087-F6EB88030E6A}"/>
              </a:ext>
            </a:extLst>
          </p:cNvPr>
          <p:cNvSpPr txBox="1"/>
          <p:nvPr/>
        </p:nvSpPr>
        <p:spPr>
          <a:xfrm>
            <a:off x="3283992" y="1692934"/>
            <a:ext cx="2648482" cy="307777"/>
          </a:xfrm>
          <a:prstGeom prst="rect">
            <a:avLst/>
          </a:prstGeom>
          <a:noFill/>
        </p:spPr>
        <p:txBody>
          <a:bodyPr wrap="none" rtlCol="0">
            <a:spAutoFit/>
          </a:bodyPr>
          <a:lstStyle/>
          <a:p>
            <a:r>
              <a:rPr lang="en-US" dirty="0"/>
              <a:t>Namespace = Cognitive Space</a:t>
            </a:r>
          </a:p>
        </p:txBody>
      </p:sp>
      <p:pic>
        <p:nvPicPr>
          <p:cNvPr id="5" name="Picture 4">
            <a:hlinkClick r:id="rId4"/>
            <a:extLst>
              <a:ext uri="{FF2B5EF4-FFF2-40B4-BE49-F238E27FC236}">
                <a16:creationId xmlns:a16="http://schemas.microsoft.com/office/drawing/2014/main" id="{96F60ED9-BCB3-7A49-9A54-3C4E3C63A1FE}"/>
              </a:ext>
            </a:extLst>
          </p:cNvPr>
          <p:cNvPicPr>
            <a:picLocks noChangeAspect="1"/>
          </p:cNvPicPr>
          <p:nvPr/>
        </p:nvPicPr>
        <p:blipFill>
          <a:blip r:embed="rId5"/>
          <a:stretch>
            <a:fillRect/>
          </a:stretch>
        </p:blipFill>
        <p:spPr>
          <a:xfrm>
            <a:off x="2685079" y="1116949"/>
            <a:ext cx="6003526" cy="3743068"/>
          </a:xfrm>
          <a:prstGeom prst="rect">
            <a:avLst/>
          </a:prstGeom>
        </p:spPr>
      </p:pic>
    </p:spTree>
    <p:extLst>
      <p:ext uri="{BB962C8B-B14F-4D97-AF65-F5344CB8AC3E}">
        <p14:creationId xmlns:p14="http://schemas.microsoft.com/office/powerpoint/2010/main" val="31617263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Name Namespaces of </a:t>
            </a:r>
            <a:r>
              <a:rPr lang="en-US" dirty="0" err="1"/>
              <a:t>Paxo</a:t>
            </a:r>
            <a:r>
              <a:rPr lang="en-US" dirty="0"/>
              <a:t> and Raft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101</a:t>
            </a:fld>
            <a:endParaRPr lang="en" dirty="0"/>
          </a:p>
        </p:txBody>
      </p:sp>
      <p:pic>
        <p:nvPicPr>
          <p:cNvPr id="7" name="Picture 6">
            <a:extLst>
              <a:ext uri="{FF2B5EF4-FFF2-40B4-BE49-F238E27FC236}">
                <a16:creationId xmlns:a16="http://schemas.microsoft.com/office/drawing/2014/main" id="{7DB14D77-C165-FF4B-B20D-EDB8F656841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71542" y="1049758"/>
            <a:ext cx="3820042" cy="2381713"/>
          </a:xfrm>
          <a:prstGeom prst="rect">
            <a:avLst/>
          </a:prstGeom>
        </p:spPr>
      </p:pic>
      <p:pic>
        <p:nvPicPr>
          <p:cNvPr id="9" name="Picture 8">
            <a:hlinkClick r:id="rId3"/>
            <a:extLst>
              <a:ext uri="{FF2B5EF4-FFF2-40B4-BE49-F238E27FC236}">
                <a16:creationId xmlns:a16="http://schemas.microsoft.com/office/drawing/2014/main" id="{0655DC40-B44B-1043-B132-C52456DFEB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2416" y="1049758"/>
            <a:ext cx="3820042" cy="2381714"/>
          </a:xfrm>
          <a:prstGeom prst="rect">
            <a:avLst/>
          </a:prstGeom>
        </p:spPr>
      </p:pic>
      <p:pic>
        <p:nvPicPr>
          <p:cNvPr id="10" name="Picture 9">
            <a:hlinkClick r:id="rId5"/>
            <a:extLst>
              <a:ext uri="{FF2B5EF4-FFF2-40B4-BE49-F238E27FC236}">
                <a16:creationId xmlns:a16="http://schemas.microsoft.com/office/drawing/2014/main" id="{9EE3BDBD-FC1A-E84E-85E7-FF87535ABD6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006005" y="3020843"/>
            <a:ext cx="3292821" cy="2053002"/>
          </a:xfrm>
          <a:prstGeom prst="rect">
            <a:avLst/>
          </a:prstGeom>
        </p:spPr>
      </p:pic>
      <p:sp>
        <p:nvSpPr>
          <p:cNvPr id="3" name="TextBox 2">
            <a:extLst>
              <a:ext uri="{FF2B5EF4-FFF2-40B4-BE49-F238E27FC236}">
                <a16:creationId xmlns:a16="http://schemas.microsoft.com/office/drawing/2014/main" id="{28740513-776F-3A48-9D69-77A8407F7F11}"/>
              </a:ext>
            </a:extLst>
          </p:cNvPr>
          <p:cNvSpPr txBox="1"/>
          <p:nvPr/>
        </p:nvSpPr>
        <p:spPr>
          <a:xfrm>
            <a:off x="6816042" y="3560161"/>
            <a:ext cx="1587294" cy="1384995"/>
          </a:xfrm>
          <a:prstGeom prst="rect">
            <a:avLst/>
          </a:prstGeom>
          <a:noFill/>
        </p:spPr>
        <p:txBody>
          <a:bodyPr wrap="none" rtlCol="0">
            <a:spAutoFit/>
          </a:bodyPr>
          <a:lstStyle/>
          <a:p>
            <a:r>
              <a:rPr lang="en-TW" dirty="0">
                <a:hlinkClick r:id="rId7"/>
              </a:rPr>
              <a:t>Paxos Roles</a:t>
            </a:r>
            <a:r>
              <a:rPr lang="en-TW" dirty="0"/>
              <a:t>:</a:t>
            </a:r>
          </a:p>
          <a:p>
            <a:r>
              <a:rPr lang="en-TW" dirty="0"/>
              <a:t>  Client</a:t>
            </a:r>
          </a:p>
          <a:p>
            <a:r>
              <a:rPr lang="en-TW" dirty="0"/>
              <a:t>  Proposer</a:t>
            </a:r>
          </a:p>
          <a:p>
            <a:r>
              <a:rPr lang="en-TW" dirty="0"/>
              <a:t>  Voter (Acceptor)</a:t>
            </a:r>
          </a:p>
          <a:p>
            <a:r>
              <a:rPr lang="en-TW" dirty="0"/>
              <a:t>  Learner</a:t>
            </a:r>
          </a:p>
          <a:p>
            <a:r>
              <a:rPr lang="en-TW" dirty="0"/>
              <a:t>  Leader</a:t>
            </a:r>
          </a:p>
        </p:txBody>
      </p:sp>
    </p:spTree>
    <p:extLst>
      <p:ext uri="{BB962C8B-B14F-4D97-AF65-F5344CB8AC3E}">
        <p14:creationId xmlns:p14="http://schemas.microsoft.com/office/powerpoint/2010/main" val="12038821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Think of Service DevOps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102</a:t>
            </a:fld>
            <a:endParaRPr lang="en" dirty="0"/>
          </a:p>
        </p:txBody>
      </p:sp>
      <p:pic>
        <p:nvPicPr>
          <p:cNvPr id="6" name="Picture 5">
            <a:extLst>
              <a:ext uri="{FF2B5EF4-FFF2-40B4-BE49-F238E27FC236}">
                <a16:creationId xmlns:a16="http://schemas.microsoft.com/office/drawing/2014/main" id="{9D97EB87-D30D-E342-9BEC-4D3DE32A2E06}"/>
              </a:ext>
            </a:extLst>
          </p:cNvPr>
          <p:cNvPicPr>
            <a:picLocks noChangeAspect="1"/>
          </p:cNvPicPr>
          <p:nvPr/>
        </p:nvPicPr>
        <p:blipFill>
          <a:blip r:embed="rId2"/>
          <a:stretch>
            <a:fillRect/>
          </a:stretch>
        </p:blipFill>
        <p:spPr>
          <a:xfrm>
            <a:off x="5021997" y="1443185"/>
            <a:ext cx="3381339" cy="2768428"/>
          </a:xfrm>
          <a:prstGeom prst="rect">
            <a:avLst/>
          </a:prstGeom>
        </p:spPr>
      </p:pic>
      <p:sp>
        <p:nvSpPr>
          <p:cNvPr id="8" name="TextBox 7">
            <a:extLst>
              <a:ext uri="{FF2B5EF4-FFF2-40B4-BE49-F238E27FC236}">
                <a16:creationId xmlns:a16="http://schemas.microsoft.com/office/drawing/2014/main" id="{6B318490-B1EE-F342-AFAD-7C2D8F7814A9}"/>
              </a:ext>
            </a:extLst>
          </p:cNvPr>
          <p:cNvSpPr txBox="1"/>
          <p:nvPr/>
        </p:nvSpPr>
        <p:spPr>
          <a:xfrm>
            <a:off x="5985544" y="4383180"/>
            <a:ext cx="1454244" cy="369332"/>
          </a:xfrm>
          <a:prstGeom prst="rect">
            <a:avLst/>
          </a:prstGeom>
          <a:noFill/>
        </p:spPr>
        <p:txBody>
          <a:bodyPr wrap="none" rtlCol="0">
            <a:spAutoFit/>
          </a:bodyPr>
          <a:lstStyle/>
          <a:p>
            <a:pPr algn="ctr"/>
            <a:r>
              <a:rPr lang="en-TW" sz="900" dirty="0"/>
              <a:t>p.39 of ITIL for Dummies</a:t>
            </a:r>
          </a:p>
          <a:p>
            <a:pPr algn="ctr"/>
            <a:r>
              <a:rPr lang="en-US" sz="900" dirty="0"/>
              <a:t>B</a:t>
            </a:r>
            <a:r>
              <a:rPr lang="en-TW" sz="900" dirty="0"/>
              <a:t>y Peter Fareden</a:t>
            </a:r>
          </a:p>
        </p:txBody>
      </p:sp>
      <p:graphicFrame>
        <p:nvGraphicFramePr>
          <p:cNvPr id="9" name="Diagram 8">
            <a:extLst>
              <a:ext uri="{FF2B5EF4-FFF2-40B4-BE49-F238E27FC236}">
                <a16:creationId xmlns:a16="http://schemas.microsoft.com/office/drawing/2014/main" id="{69285B4B-6A3A-6B47-A3B6-8C358B9E2FDC}"/>
              </a:ext>
            </a:extLst>
          </p:cNvPr>
          <p:cNvGraphicFramePr/>
          <p:nvPr>
            <p:extLst>
              <p:ext uri="{D42A27DB-BD31-4B8C-83A1-F6EECF244321}">
                <p14:modId xmlns:p14="http://schemas.microsoft.com/office/powerpoint/2010/main" val="1706457091"/>
              </p:ext>
            </p:extLst>
          </p:nvPr>
        </p:nvGraphicFramePr>
        <p:xfrm>
          <a:off x="804813" y="1672282"/>
          <a:ext cx="3956657" cy="2610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51335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Service Evolution in the Abstract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103</a:t>
            </a:fld>
            <a:endParaRPr lang="en" dirty="0"/>
          </a:p>
        </p:txBody>
      </p:sp>
      <p:sp>
        <p:nvSpPr>
          <p:cNvPr id="8" name="TextBox 7">
            <a:extLst>
              <a:ext uri="{FF2B5EF4-FFF2-40B4-BE49-F238E27FC236}">
                <a16:creationId xmlns:a16="http://schemas.microsoft.com/office/drawing/2014/main" id="{6B318490-B1EE-F342-AFAD-7C2D8F7814A9}"/>
              </a:ext>
            </a:extLst>
          </p:cNvPr>
          <p:cNvSpPr txBox="1"/>
          <p:nvPr/>
        </p:nvSpPr>
        <p:spPr>
          <a:xfrm>
            <a:off x="5926162" y="4373927"/>
            <a:ext cx="1518364" cy="369332"/>
          </a:xfrm>
          <a:prstGeom prst="rect">
            <a:avLst/>
          </a:prstGeom>
          <a:noFill/>
        </p:spPr>
        <p:txBody>
          <a:bodyPr wrap="none" rtlCol="0">
            <a:spAutoFit/>
          </a:bodyPr>
          <a:lstStyle/>
          <a:p>
            <a:pPr algn="ctr"/>
            <a:r>
              <a:rPr lang="en-TW" sz="900" dirty="0"/>
              <a:t>p.202 of ITIL for Dummies</a:t>
            </a:r>
          </a:p>
          <a:p>
            <a:pPr algn="ctr"/>
            <a:r>
              <a:rPr lang="en-US" sz="900" dirty="0"/>
              <a:t>B</a:t>
            </a:r>
            <a:r>
              <a:rPr lang="en-TW" sz="900" dirty="0"/>
              <a:t>y Peter Fareden</a:t>
            </a:r>
          </a:p>
        </p:txBody>
      </p:sp>
      <p:pic>
        <p:nvPicPr>
          <p:cNvPr id="3" name="Picture 2">
            <a:extLst>
              <a:ext uri="{FF2B5EF4-FFF2-40B4-BE49-F238E27FC236}">
                <a16:creationId xmlns:a16="http://schemas.microsoft.com/office/drawing/2014/main" id="{1529ABE3-D64A-B844-8636-34830786D832}"/>
              </a:ext>
            </a:extLst>
          </p:cNvPr>
          <p:cNvPicPr>
            <a:picLocks noChangeAspect="1"/>
          </p:cNvPicPr>
          <p:nvPr/>
        </p:nvPicPr>
        <p:blipFill>
          <a:blip r:embed="rId2"/>
          <a:stretch>
            <a:fillRect/>
          </a:stretch>
        </p:blipFill>
        <p:spPr>
          <a:xfrm>
            <a:off x="248549" y="1483502"/>
            <a:ext cx="4066512" cy="2678541"/>
          </a:xfrm>
          <a:prstGeom prst="rect">
            <a:avLst/>
          </a:prstGeom>
        </p:spPr>
      </p:pic>
      <p:pic>
        <p:nvPicPr>
          <p:cNvPr id="4" name="Picture 3">
            <a:extLst>
              <a:ext uri="{FF2B5EF4-FFF2-40B4-BE49-F238E27FC236}">
                <a16:creationId xmlns:a16="http://schemas.microsoft.com/office/drawing/2014/main" id="{428CCBAA-AC4F-3D46-B09F-B0568C1C1FBB}"/>
              </a:ext>
            </a:extLst>
          </p:cNvPr>
          <p:cNvPicPr>
            <a:picLocks noChangeAspect="1"/>
          </p:cNvPicPr>
          <p:nvPr/>
        </p:nvPicPr>
        <p:blipFill>
          <a:blip r:embed="rId3"/>
          <a:stretch>
            <a:fillRect/>
          </a:stretch>
        </p:blipFill>
        <p:spPr>
          <a:xfrm>
            <a:off x="4572000" y="1483502"/>
            <a:ext cx="4226688" cy="2678541"/>
          </a:xfrm>
          <a:prstGeom prst="rect">
            <a:avLst/>
          </a:prstGeom>
        </p:spPr>
      </p:pic>
      <p:sp>
        <p:nvSpPr>
          <p:cNvPr id="10" name="TextBox 9">
            <a:extLst>
              <a:ext uri="{FF2B5EF4-FFF2-40B4-BE49-F238E27FC236}">
                <a16:creationId xmlns:a16="http://schemas.microsoft.com/office/drawing/2014/main" id="{3F271D09-ADAC-6049-A2F8-1BB92728AFD4}"/>
              </a:ext>
            </a:extLst>
          </p:cNvPr>
          <p:cNvSpPr txBox="1"/>
          <p:nvPr/>
        </p:nvSpPr>
        <p:spPr>
          <a:xfrm>
            <a:off x="1522623" y="4373927"/>
            <a:ext cx="1518364" cy="369332"/>
          </a:xfrm>
          <a:prstGeom prst="rect">
            <a:avLst/>
          </a:prstGeom>
          <a:noFill/>
        </p:spPr>
        <p:txBody>
          <a:bodyPr wrap="none" rtlCol="0">
            <a:spAutoFit/>
          </a:bodyPr>
          <a:lstStyle/>
          <a:p>
            <a:pPr algn="ctr"/>
            <a:r>
              <a:rPr lang="en-TW" sz="900" dirty="0"/>
              <a:t>p.188 of ITIL for Dummies</a:t>
            </a:r>
          </a:p>
          <a:p>
            <a:pPr algn="ctr"/>
            <a:r>
              <a:rPr lang="en-US" sz="900" dirty="0"/>
              <a:t>B</a:t>
            </a:r>
            <a:r>
              <a:rPr lang="en-TW" sz="900" dirty="0"/>
              <a:t>y Peter Fareden</a:t>
            </a:r>
          </a:p>
        </p:txBody>
      </p:sp>
    </p:spTree>
    <p:extLst>
      <p:ext uri="{BB962C8B-B14F-4D97-AF65-F5344CB8AC3E}">
        <p14:creationId xmlns:p14="http://schemas.microsoft.com/office/powerpoint/2010/main" val="423864263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Comparing </a:t>
            </a:r>
            <a:r>
              <a:rPr lang="en-US" dirty="0" err="1"/>
              <a:t>Paxos</a:t>
            </a:r>
            <a:r>
              <a:rPr lang="en-US" dirty="0"/>
              <a:t> and Raft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104</a:t>
            </a:fld>
            <a:endParaRPr lang="en" dirty="0"/>
          </a:p>
        </p:txBody>
      </p:sp>
      <p:pic>
        <p:nvPicPr>
          <p:cNvPr id="3" name="Picture 2">
            <a:hlinkClick r:id="rId2"/>
            <a:extLst>
              <a:ext uri="{FF2B5EF4-FFF2-40B4-BE49-F238E27FC236}">
                <a16:creationId xmlns:a16="http://schemas.microsoft.com/office/drawing/2014/main" id="{305D7CF9-1490-5D46-BEDF-34B46E5AF52E}"/>
              </a:ext>
            </a:extLst>
          </p:cNvPr>
          <p:cNvPicPr>
            <a:picLocks noChangeAspect="1"/>
          </p:cNvPicPr>
          <p:nvPr/>
        </p:nvPicPr>
        <p:blipFill>
          <a:blip r:embed="rId3"/>
          <a:stretch>
            <a:fillRect/>
          </a:stretch>
        </p:blipFill>
        <p:spPr>
          <a:xfrm>
            <a:off x="1698588" y="1007878"/>
            <a:ext cx="5746824" cy="3493070"/>
          </a:xfrm>
          <a:prstGeom prst="rect">
            <a:avLst/>
          </a:prstGeom>
        </p:spPr>
      </p:pic>
    </p:spTree>
    <p:extLst>
      <p:ext uri="{BB962C8B-B14F-4D97-AF65-F5344CB8AC3E}">
        <p14:creationId xmlns:p14="http://schemas.microsoft.com/office/powerpoint/2010/main" val="6733956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105</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1" name="Oval 10">
            <a:extLst>
              <a:ext uri="{FF2B5EF4-FFF2-40B4-BE49-F238E27FC236}">
                <a16:creationId xmlns:a16="http://schemas.microsoft.com/office/drawing/2014/main" id="{93FCC7A6-631C-6C49-B2C4-2A1030A31FFD}"/>
              </a:ext>
            </a:extLst>
          </p:cNvPr>
          <p:cNvSpPr/>
          <p:nvPr/>
        </p:nvSpPr>
        <p:spPr>
          <a:xfrm>
            <a:off x="2799916" y="2224005"/>
            <a:ext cx="2064696" cy="1999034"/>
          </a:xfrm>
          <a:prstGeom prst="ellipse">
            <a:avLst/>
          </a:prstGeom>
          <a:solidFill>
            <a:schemeClr val="tx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a:p>
            <a:pPr algn="ctr"/>
            <a:endParaRPr lang="en-TW" sz="1050" dirty="0"/>
          </a:p>
          <a:p>
            <a:pPr algn="ctr"/>
            <a:r>
              <a:rPr lang="en-TW" sz="1050" dirty="0"/>
              <a:t>Nothing </a:t>
            </a:r>
          </a:p>
          <a:p>
            <a:pPr algn="ctr"/>
            <a:r>
              <a:rPr lang="en-TW" sz="1050" dirty="0"/>
              <a:t>bad happens</a:t>
            </a:r>
          </a:p>
        </p:txBody>
      </p:sp>
      <p:sp>
        <p:nvSpPr>
          <p:cNvPr id="12" name="Oval 11">
            <a:extLst>
              <a:ext uri="{FF2B5EF4-FFF2-40B4-BE49-F238E27FC236}">
                <a16:creationId xmlns:a16="http://schemas.microsoft.com/office/drawing/2014/main" id="{A480B783-6631-6C47-AE7E-05ADC74E5AE6}"/>
              </a:ext>
            </a:extLst>
          </p:cNvPr>
          <p:cNvSpPr/>
          <p:nvPr/>
        </p:nvSpPr>
        <p:spPr>
          <a:xfrm>
            <a:off x="4267542" y="2224005"/>
            <a:ext cx="2064696" cy="1999034"/>
          </a:xfrm>
          <a:prstGeom prst="ellipse">
            <a:avLst/>
          </a:prstGeom>
          <a:solidFill>
            <a:schemeClr val="bg1">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a:p>
            <a:pPr algn="ctr"/>
            <a:endParaRPr lang="en-TW" sz="1050" dirty="0"/>
          </a:p>
          <a:p>
            <a:pPr algn="ctr"/>
            <a:r>
              <a:rPr lang="en-TW" sz="1050" dirty="0"/>
              <a:t>Some </a:t>
            </a:r>
          </a:p>
          <a:p>
            <a:pPr algn="ctr"/>
            <a:r>
              <a:rPr lang="en-TW" sz="1050" dirty="0"/>
              <a:t>Good Things</a:t>
            </a:r>
          </a:p>
          <a:p>
            <a:pPr algn="ctr"/>
            <a:r>
              <a:rPr lang="en-US" sz="1050" dirty="0"/>
              <a:t>M</a:t>
            </a:r>
            <a:r>
              <a:rPr lang="en-TW" sz="1050" dirty="0"/>
              <a:t>ust Happen</a:t>
            </a:r>
          </a:p>
        </p:txBody>
      </p:sp>
      <p:sp>
        <p:nvSpPr>
          <p:cNvPr id="13" name="TextBox 12">
            <a:extLst>
              <a:ext uri="{FF2B5EF4-FFF2-40B4-BE49-F238E27FC236}">
                <a16:creationId xmlns:a16="http://schemas.microsoft.com/office/drawing/2014/main" id="{A6AF96DD-9AAA-714C-A338-08C83D79E39A}"/>
              </a:ext>
            </a:extLst>
          </p:cNvPr>
          <p:cNvSpPr txBox="1"/>
          <p:nvPr/>
        </p:nvSpPr>
        <p:spPr>
          <a:xfrm>
            <a:off x="4046625" y="2816264"/>
            <a:ext cx="912429" cy="253916"/>
          </a:xfrm>
          <a:prstGeom prst="rect">
            <a:avLst/>
          </a:prstGeom>
          <a:noFill/>
        </p:spPr>
        <p:txBody>
          <a:bodyPr wrap="none" rtlCol="0">
            <a:spAutoFit/>
          </a:bodyPr>
          <a:lstStyle/>
          <a:p>
            <a:r>
              <a:rPr lang="en-TW" sz="1050" dirty="0">
                <a:solidFill>
                  <a:schemeClr val="bg1"/>
                </a:solidFill>
              </a:rPr>
              <a:t>Correctness</a:t>
            </a:r>
          </a:p>
        </p:txBody>
      </p:sp>
    </p:spTree>
    <p:extLst>
      <p:ext uri="{BB962C8B-B14F-4D97-AF65-F5344CB8AC3E}">
        <p14:creationId xmlns:p14="http://schemas.microsoft.com/office/powerpoint/2010/main" val="18794881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433253" y="1524809"/>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TW" sz="1050" dirty="0">
                  <a:solidFill>
                    <a:srgbClr val="FFFFFF"/>
                  </a:solidFill>
                </a:rPr>
                <a:t>Technology</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TW" sz="1050" dirty="0">
                  <a:solidFill>
                    <a:srgbClr val="FFFFFF"/>
                  </a:solidFill>
                </a:rPr>
                <a:t>Society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474728" y="3181103"/>
              <a:ext cx="895972" cy="338555"/>
            </a:xfrm>
            <a:prstGeom prst="rect">
              <a:avLst/>
            </a:prstGeom>
            <a:noFill/>
          </p:spPr>
          <p:txBody>
            <a:bodyPr wrap="none" rtlCol="0">
              <a:spAutoFit/>
            </a:bodyPr>
            <a:lstStyle/>
            <a:p>
              <a:r>
                <a:rPr lang="en-TW" sz="1050" dirty="0">
                  <a:solidFill>
                    <a:srgbClr val="FF0000"/>
                  </a:solidFill>
                </a:rPr>
                <a:t>Security</a:t>
              </a:r>
            </a:p>
          </p:txBody>
        </p:sp>
      </p:grpSp>
      <p:grpSp>
        <p:nvGrpSpPr>
          <p:cNvPr id="17" name="Group 16">
            <a:extLst>
              <a:ext uri="{FF2B5EF4-FFF2-40B4-BE49-F238E27FC236}">
                <a16:creationId xmlns:a16="http://schemas.microsoft.com/office/drawing/2014/main" id="{59EECF3F-ABD3-C44C-83FE-AF9108B82ED1}"/>
              </a:ext>
            </a:extLst>
          </p:cNvPr>
          <p:cNvGrpSpPr/>
          <p:nvPr/>
        </p:nvGrpSpPr>
        <p:grpSpPr>
          <a:xfrm>
            <a:off x="5284150" y="1572233"/>
            <a:ext cx="2700241" cy="1999035"/>
            <a:chOff x="6749080" y="2033078"/>
            <a:chExt cx="3600322" cy="2665380"/>
          </a:xfrm>
        </p:grpSpPr>
        <p:sp>
          <p:nvSpPr>
            <p:cNvPr id="11" name="Oval 10">
              <a:extLst>
                <a:ext uri="{FF2B5EF4-FFF2-40B4-BE49-F238E27FC236}">
                  <a16:creationId xmlns:a16="http://schemas.microsoft.com/office/drawing/2014/main" id="{2C267281-7828-1941-90C5-2563E2C44D03}"/>
                </a:ext>
              </a:extLst>
            </p:cNvPr>
            <p:cNvSpPr/>
            <p:nvPr/>
          </p:nvSpPr>
          <p:spPr>
            <a:xfrm>
              <a:off x="6838369" y="2033079"/>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1050" dirty="0"/>
            </a:p>
          </p:txBody>
        </p:sp>
        <p:sp>
          <p:nvSpPr>
            <p:cNvPr id="12" name="Oval 11">
              <a:extLst>
                <a:ext uri="{FF2B5EF4-FFF2-40B4-BE49-F238E27FC236}">
                  <a16:creationId xmlns:a16="http://schemas.microsoft.com/office/drawing/2014/main" id="{3CBA75F1-8655-C048-AB25-6F3423FE318D}"/>
                </a:ext>
              </a:extLst>
            </p:cNvPr>
            <p:cNvSpPr/>
            <p:nvPr/>
          </p:nvSpPr>
          <p:spPr>
            <a:xfrm>
              <a:off x="7535451"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1050" dirty="0"/>
            </a:p>
          </p:txBody>
        </p:sp>
        <p:sp>
          <p:nvSpPr>
            <p:cNvPr id="13" name="TextBox 12">
              <a:extLst>
                <a:ext uri="{FF2B5EF4-FFF2-40B4-BE49-F238E27FC236}">
                  <a16:creationId xmlns:a16="http://schemas.microsoft.com/office/drawing/2014/main" id="{5B0FCD2D-8C9E-3848-8C9D-ED37BBB699F7}"/>
                </a:ext>
              </a:extLst>
            </p:cNvPr>
            <p:cNvSpPr txBox="1"/>
            <p:nvPr/>
          </p:nvSpPr>
          <p:spPr>
            <a:xfrm>
              <a:off x="8081337" y="3181101"/>
              <a:ext cx="895972" cy="338555"/>
            </a:xfrm>
            <a:prstGeom prst="rect">
              <a:avLst/>
            </a:prstGeom>
            <a:noFill/>
          </p:spPr>
          <p:txBody>
            <a:bodyPr wrap="none" rtlCol="0">
              <a:spAutoFit/>
            </a:bodyPr>
            <a:lstStyle/>
            <a:p>
              <a:r>
                <a:rPr lang="en-TW" sz="1050" dirty="0">
                  <a:solidFill>
                    <a:srgbClr val="FF0000"/>
                  </a:solidFill>
                </a:rPr>
                <a:t>Security</a:t>
              </a:r>
            </a:p>
          </p:txBody>
        </p:sp>
        <p:sp>
          <p:nvSpPr>
            <p:cNvPr id="15" name="TextBox 14">
              <a:extLst>
                <a:ext uri="{FF2B5EF4-FFF2-40B4-BE49-F238E27FC236}">
                  <a16:creationId xmlns:a16="http://schemas.microsoft.com/office/drawing/2014/main" id="{0A71BAC2-331D-4646-AC83-C1E99FC39F87}"/>
                </a:ext>
              </a:extLst>
            </p:cNvPr>
            <p:cNvSpPr txBox="1"/>
            <p:nvPr/>
          </p:nvSpPr>
          <p:spPr>
            <a:xfrm>
              <a:off x="9513275" y="3181102"/>
              <a:ext cx="836127" cy="338555"/>
            </a:xfrm>
            <a:prstGeom prst="rect">
              <a:avLst/>
            </a:prstGeom>
            <a:noFill/>
          </p:spPr>
          <p:txBody>
            <a:bodyPr wrap="none" rtlCol="0">
              <a:spAutoFit/>
            </a:bodyPr>
            <a:lstStyle/>
            <a:p>
              <a:r>
                <a:rPr lang="en-TW" sz="1050" dirty="0">
                  <a:solidFill>
                    <a:srgbClr val="FFFFFF"/>
                  </a:solidFill>
                </a:rPr>
                <a:t>Society</a:t>
              </a:r>
            </a:p>
          </p:txBody>
        </p:sp>
        <p:sp>
          <p:nvSpPr>
            <p:cNvPr id="16" name="TextBox 15">
              <a:extLst>
                <a:ext uri="{FF2B5EF4-FFF2-40B4-BE49-F238E27FC236}">
                  <a16:creationId xmlns:a16="http://schemas.microsoft.com/office/drawing/2014/main" id="{C0685A12-7387-B740-A86F-8CCA69F11BE4}"/>
                </a:ext>
              </a:extLst>
            </p:cNvPr>
            <p:cNvSpPr txBox="1"/>
            <p:nvPr/>
          </p:nvSpPr>
          <p:spPr>
            <a:xfrm>
              <a:off x="6749080" y="3181101"/>
              <a:ext cx="1178100" cy="338555"/>
            </a:xfrm>
            <a:prstGeom prst="rect">
              <a:avLst/>
            </a:prstGeom>
            <a:noFill/>
          </p:spPr>
          <p:txBody>
            <a:bodyPr wrap="none" rtlCol="0">
              <a:spAutoFit/>
            </a:bodyPr>
            <a:lstStyle/>
            <a:p>
              <a:r>
                <a:rPr lang="en-TW" sz="1050" dirty="0">
                  <a:solidFill>
                    <a:srgbClr val="FFFFFF"/>
                  </a:solidFill>
                </a:rPr>
                <a:t>Technology</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1216690" y="4432283"/>
            <a:ext cx="7013458" cy="415498"/>
          </a:xfrm>
          <a:prstGeom prst="rect">
            <a:avLst/>
          </a:prstGeom>
          <a:noFill/>
        </p:spPr>
        <p:txBody>
          <a:bodyPr wrap="none" rtlCol="0">
            <a:spAutoFit/>
          </a:bodyPr>
          <a:lstStyle/>
          <a:p>
            <a:pPr algn="ctr"/>
            <a:r>
              <a:rPr lang="en-TW" sz="1050" dirty="0"/>
              <a:t>Modified from Figure 1-1 and 1-2 of Agile Application Security: Enabling Security in a Continuous Deliver Pipeline, </a:t>
            </a:r>
          </a:p>
          <a:p>
            <a:pPr algn="ctr"/>
            <a:r>
              <a:rPr lang="en-TW" sz="1050" dirty="0"/>
              <a:t>by Laura Bell, Michael Brunton-Spall, Rich Smith &amp; Jim Bird</a:t>
            </a:r>
            <a:r>
              <a:rPr lang="en-US" sz="1050" dirty="0"/>
              <a:t>, O’Reilly Media, 2017 </a:t>
            </a:r>
            <a:endParaRPr lang="en-TW" sz="1050" dirty="0"/>
          </a:p>
        </p:txBody>
      </p:sp>
      <p:sp>
        <p:nvSpPr>
          <p:cNvPr id="19" name="Right Arrow 18">
            <a:extLst>
              <a:ext uri="{FF2B5EF4-FFF2-40B4-BE49-F238E27FC236}">
                <a16:creationId xmlns:a16="http://schemas.microsoft.com/office/drawing/2014/main" id="{30E9C8EC-51E4-3244-852E-BD4F18DA3C5E}"/>
              </a:ext>
            </a:extLst>
          </p:cNvPr>
          <p:cNvSpPr/>
          <p:nvPr/>
        </p:nvSpPr>
        <p:spPr>
          <a:xfrm>
            <a:off x="3566429" y="1397235"/>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bg1"/>
                </a:solidFill>
              </a:rPr>
              <a:t>Technology Integration</a:t>
            </a:r>
          </a:p>
        </p:txBody>
      </p:sp>
      <p:sp>
        <p:nvSpPr>
          <p:cNvPr id="21" name="Right Arrow 20">
            <a:extLst>
              <a:ext uri="{FF2B5EF4-FFF2-40B4-BE49-F238E27FC236}">
                <a16:creationId xmlns:a16="http://schemas.microsoft.com/office/drawing/2014/main" id="{EDA3BE41-E543-A84F-AB95-961575554C60}"/>
              </a:ext>
            </a:extLst>
          </p:cNvPr>
          <p:cNvSpPr/>
          <p:nvPr/>
        </p:nvSpPr>
        <p:spPr>
          <a:xfrm flipH="1">
            <a:off x="3436282" y="3242913"/>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TW" sz="1050" dirty="0">
                <a:solidFill>
                  <a:srgbClr val="FF0000"/>
                </a:solidFill>
              </a:rPr>
              <a:t>Technology Isolation</a:t>
            </a:r>
          </a:p>
        </p:txBody>
      </p:sp>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1986121" y="283022"/>
            <a:ext cx="5214301" cy="946201"/>
          </a:xfrm>
          <a:prstGeom prst="rect">
            <a:avLst/>
          </a:prstGeom>
        </p:spPr>
        <p:txBody>
          <a:bodyPr>
            <a:noAutofit/>
          </a:bodyPr>
          <a:lstStyle/>
          <a:p>
            <a:pPr algn="ctr"/>
            <a:r>
              <a:rPr lang="en-US" sz="3200" dirty="0"/>
              <a:t>Iteratively Fixing Security Problems</a:t>
            </a:r>
            <a:endParaRPr sz="3200" dirty="0"/>
          </a:p>
        </p:txBody>
      </p:sp>
      <p:sp>
        <p:nvSpPr>
          <p:cNvPr id="4" name="Slide Number Placeholder 3">
            <a:extLst>
              <a:ext uri="{FF2B5EF4-FFF2-40B4-BE49-F238E27FC236}">
                <a16:creationId xmlns:a16="http://schemas.microsoft.com/office/drawing/2014/main" id="{4167E876-DE46-1B4A-918A-427A4C2B3CFE}"/>
              </a:ext>
            </a:extLst>
          </p:cNvPr>
          <p:cNvSpPr>
            <a:spLocks noGrp="1"/>
          </p:cNvSpPr>
          <p:nvPr>
            <p:ph type="sldNum" sz="quarter" idx="2"/>
          </p:nvPr>
        </p:nvSpPr>
        <p:spPr/>
        <p:txBody>
          <a:bodyPr/>
          <a:lstStyle/>
          <a:p>
            <a:fld id="{86CB4B4D-7CA3-9044-876B-883B54F8677D}" type="slidenum">
              <a:rPr lang="en-TW" smtClean="0"/>
              <a:t>106</a:t>
            </a:fld>
            <a:endParaRPr lang="en-TW"/>
          </a:p>
        </p:txBody>
      </p:sp>
    </p:spTree>
    <p:extLst>
      <p:ext uri="{BB962C8B-B14F-4D97-AF65-F5344CB8AC3E}">
        <p14:creationId xmlns:p14="http://schemas.microsoft.com/office/powerpoint/2010/main" val="17964740"/>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Version Control, Built, Test, Stage, Deploy are</a:t>
            </a:r>
            <a:br>
              <a:rPr lang="en-US" dirty="0"/>
            </a:br>
            <a:r>
              <a:rPr lang="en-US" dirty="0"/>
              <a:t>Conducted by Human Instructions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on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2050" name="Picture 2">
            <a:hlinkClick r:id="rId2"/>
            <a:extLst>
              <a:ext uri="{FF2B5EF4-FFF2-40B4-BE49-F238E27FC236}">
                <a16:creationId xmlns:a16="http://schemas.microsoft.com/office/drawing/2014/main" id="{8289174B-D66F-354C-97B0-CC3B0A1C3B9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68735" y="1290697"/>
            <a:ext cx="4678674"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hlinkClick r:id="rId2"/>
            <a:extLst>
              <a:ext uri="{FF2B5EF4-FFF2-40B4-BE49-F238E27FC236}">
                <a16:creationId xmlns:a16="http://schemas.microsoft.com/office/drawing/2014/main" id="{6C725AB7-263C-A744-A789-9960290D64D4}"/>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468735" y="3663277"/>
            <a:ext cx="4678680"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hlinkClick r:id="rId2"/>
            <a:extLst>
              <a:ext uri="{FF2B5EF4-FFF2-40B4-BE49-F238E27FC236}">
                <a16:creationId xmlns:a16="http://schemas.microsoft.com/office/drawing/2014/main" id="{A4A3F1DF-4B8A-3442-8E6D-0B1144F0830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468735" y="2476987"/>
            <a:ext cx="4678674" cy="110956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97A3D922-52B4-F849-80CA-52359B786500}"/>
              </a:ext>
            </a:extLst>
          </p:cNvPr>
          <p:cNvSpPr>
            <a:spLocks noGrp="1"/>
          </p:cNvSpPr>
          <p:nvPr>
            <p:ph type="sldNum" sz="quarter" idx="2"/>
          </p:nvPr>
        </p:nvSpPr>
        <p:spPr/>
        <p:txBody>
          <a:bodyPr/>
          <a:lstStyle/>
          <a:p>
            <a:fld id="{86CB4B4D-7CA3-9044-876B-883B54F8677D}" type="slidenum">
              <a:rPr lang="en-TW" smtClean="0"/>
              <a:t>107</a:t>
            </a:fld>
            <a:endParaRPr lang="en-TW"/>
          </a:p>
        </p:txBody>
      </p:sp>
      <p:sp>
        <p:nvSpPr>
          <p:cNvPr id="3" name="TextBox 2">
            <a:extLst>
              <a:ext uri="{FF2B5EF4-FFF2-40B4-BE49-F238E27FC236}">
                <a16:creationId xmlns:a16="http://schemas.microsoft.com/office/drawing/2014/main" id="{0BEEBB3E-5974-CA47-8860-F335F6CCA656}"/>
              </a:ext>
            </a:extLst>
          </p:cNvPr>
          <p:cNvSpPr txBox="1"/>
          <p:nvPr/>
        </p:nvSpPr>
        <p:spPr>
          <a:xfrm>
            <a:off x="6377416" y="2122322"/>
            <a:ext cx="2516715"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Think of a multi-staged snake…</a:t>
            </a:r>
          </a:p>
        </p:txBody>
      </p:sp>
    </p:spTree>
    <p:extLst>
      <p:ext uri="{BB962C8B-B14F-4D97-AF65-F5344CB8AC3E}">
        <p14:creationId xmlns:p14="http://schemas.microsoft.com/office/powerpoint/2010/main" val="523055537"/>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2566427" y="1369440"/>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239949" y="2822757"/>
              <a:ext cx="1216572" cy="338555"/>
            </a:xfrm>
            <a:prstGeom prst="rect">
              <a:avLst/>
            </a:prstGeom>
            <a:noFill/>
          </p:spPr>
          <p:txBody>
            <a:bodyPr wrap="none" rtlCol="0">
              <a:spAutoFit/>
            </a:bodyPr>
            <a:lstStyle/>
            <a:p>
              <a:r>
                <a:rPr lang="en-TW" sz="1050" dirty="0">
                  <a:solidFill>
                    <a:schemeClr val="bg1"/>
                  </a:solidFill>
                </a:rPr>
                <a:t>Correctness</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2771102" y="3449096"/>
            <a:ext cx="3122971" cy="1061829"/>
          </a:xfrm>
          <a:prstGeom prst="rect">
            <a:avLst/>
          </a:prstGeom>
          <a:noFill/>
        </p:spPr>
        <p:txBody>
          <a:bodyPr wrap="none" rtlCol="0">
            <a:spAutoFit/>
          </a:bodyPr>
          <a:lstStyle/>
          <a:p>
            <a:pPr algn="ctr"/>
            <a:r>
              <a:rPr lang="en-TW" sz="1050" dirty="0">
                <a:solidFill>
                  <a:srgbClr val="FFFFFF"/>
                </a:solidFill>
              </a:rPr>
              <a:t>The Theoretical Definition of System Correctness</a:t>
            </a:r>
          </a:p>
          <a:p>
            <a:pPr algn="ctr"/>
            <a:endParaRPr lang="en-TW" sz="1050" dirty="0">
              <a:solidFill>
                <a:srgbClr val="FFFFFF"/>
              </a:solidFill>
            </a:endParaRPr>
          </a:p>
          <a:p>
            <a:pPr algn="ctr"/>
            <a:r>
              <a:rPr lang="en-TW" sz="1050" dirty="0">
                <a:solidFill>
                  <a:srgbClr val="FFFFFF"/>
                </a:solidFill>
              </a:rPr>
              <a:t>Correctness = Liveness ∧ Safety</a:t>
            </a:r>
          </a:p>
          <a:p>
            <a:pPr algn="ctr"/>
            <a:endParaRPr lang="en-TW" sz="1050" dirty="0">
              <a:solidFill>
                <a:srgbClr val="FFFFFF"/>
              </a:solidFill>
            </a:endParaRPr>
          </a:p>
          <a:p>
            <a:pPr algn="ctr"/>
            <a:r>
              <a:rPr lang="en-TW" sz="1050" dirty="0">
                <a:solidFill>
                  <a:srgbClr val="FFFFFF"/>
                </a:solidFill>
              </a:rPr>
              <a:t>Liveness: Something good eventually happens</a:t>
            </a:r>
          </a:p>
          <a:p>
            <a:pPr algn="ctr"/>
            <a:r>
              <a:rPr lang="en-TW" sz="1050" dirty="0">
                <a:solidFill>
                  <a:srgbClr val="FFFFFF"/>
                </a:solidFill>
              </a:rPr>
              <a:t>Safety: Nothing bad ever happens</a:t>
            </a:r>
          </a:p>
        </p:txBody>
      </p:sp>
      <p:sp>
        <p:nvSpPr>
          <p:cNvPr id="8" name="Spacetime properties of Consciousness">
            <a:extLst>
              <a:ext uri="{FF2B5EF4-FFF2-40B4-BE49-F238E27FC236}">
                <a16:creationId xmlns:a16="http://schemas.microsoft.com/office/drawing/2014/main" id="{6A6AA62F-4541-2F43-B9DC-A15EE13A41B4}"/>
              </a:ext>
            </a:extLst>
          </p:cNvPr>
          <p:cNvSpPr txBox="1">
            <a:spLocks noGrp="1"/>
          </p:cNvSpPr>
          <p:nvPr>
            <p:ph type="title"/>
          </p:nvPr>
        </p:nvSpPr>
        <p:spPr>
          <a:xfrm>
            <a:off x="1725436" y="710157"/>
            <a:ext cx="5214301" cy="578661"/>
          </a:xfrm>
          <a:prstGeom prst="rect">
            <a:avLst/>
          </a:prstGeom>
        </p:spPr>
        <p:txBody>
          <a:bodyPr>
            <a:normAutofit fontScale="90000"/>
          </a:bodyPr>
          <a:lstStyle/>
          <a:p>
            <a:pPr algn="ctr"/>
            <a:r>
              <a:rPr lang="en-US" sz="3200" dirty="0"/>
              <a:t>A compositional view of system correctness</a:t>
            </a:r>
            <a:endParaRPr sz="3200" dirty="0"/>
          </a:p>
        </p:txBody>
      </p:sp>
      <p:sp>
        <p:nvSpPr>
          <p:cNvPr id="4" name="Slide Number Placeholder 3">
            <a:extLst>
              <a:ext uri="{FF2B5EF4-FFF2-40B4-BE49-F238E27FC236}">
                <a16:creationId xmlns:a16="http://schemas.microsoft.com/office/drawing/2014/main" id="{5D339A50-C297-0242-8461-063104335CAE}"/>
              </a:ext>
            </a:extLst>
          </p:cNvPr>
          <p:cNvSpPr>
            <a:spLocks noGrp="1"/>
          </p:cNvSpPr>
          <p:nvPr>
            <p:ph type="sldNum" sz="quarter" idx="2"/>
          </p:nvPr>
        </p:nvSpPr>
        <p:spPr/>
        <p:txBody>
          <a:bodyPr/>
          <a:lstStyle/>
          <a:p>
            <a:fld id="{86CB4B4D-7CA3-9044-876B-883B54F8677D}" type="slidenum">
              <a:rPr lang="en-TW" smtClean="0"/>
              <a:t>108</a:t>
            </a:fld>
            <a:endParaRPr lang="en-TW"/>
          </a:p>
        </p:txBody>
      </p:sp>
    </p:spTree>
    <p:extLst>
      <p:ext uri="{BB962C8B-B14F-4D97-AF65-F5344CB8AC3E}">
        <p14:creationId xmlns:p14="http://schemas.microsoft.com/office/powerpoint/2010/main" val="2816836877"/>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Commit-Built-Test-Stage-Deploy are</a:t>
            </a:r>
            <a:br>
              <a:rPr lang="en-US" dirty="0"/>
            </a:br>
            <a:r>
              <a:rPr lang="en-US" dirty="0"/>
              <a:t>Fully Automated</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from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1026" name="Picture 2">
            <a:hlinkClick r:id="rId2"/>
            <a:extLst>
              <a:ext uri="{FF2B5EF4-FFF2-40B4-BE49-F238E27FC236}">
                <a16:creationId xmlns:a16="http://schemas.microsoft.com/office/drawing/2014/main" id="{100A5F1D-3D24-D342-8553-D90946423A6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201479" y="1271618"/>
            <a:ext cx="6907619" cy="3271525"/>
          </a:xfrm>
          <a:prstGeom prst="rect">
            <a:avLst/>
          </a:prstGeom>
          <a:solidFill>
            <a:srgbClr val="E1E1E1"/>
          </a:solidFill>
        </p:spPr>
      </p:pic>
      <p:sp>
        <p:nvSpPr>
          <p:cNvPr id="2" name="Slide Number Placeholder 1">
            <a:extLst>
              <a:ext uri="{FF2B5EF4-FFF2-40B4-BE49-F238E27FC236}">
                <a16:creationId xmlns:a16="http://schemas.microsoft.com/office/drawing/2014/main" id="{0F6B44B5-2AA4-474F-A16C-BB3BD1B003CC}"/>
              </a:ext>
            </a:extLst>
          </p:cNvPr>
          <p:cNvSpPr>
            <a:spLocks noGrp="1"/>
          </p:cNvSpPr>
          <p:nvPr>
            <p:ph type="sldNum" sz="quarter" idx="2"/>
          </p:nvPr>
        </p:nvSpPr>
        <p:spPr/>
        <p:txBody>
          <a:bodyPr/>
          <a:lstStyle/>
          <a:p>
            <a:fld id="{86CB4B4D-7CA3-9044-876B-883B54F8677D}" type="slidenum">
              <a:rPr lang="en-TW" smtClean="0"/>
              <a:t>109</a:t>
            </a:fld>
            <a:endParaRPr lang="en-TW"/>
          </a:p>
        </p:txBody>
      </p:sp>
    </p:spTree>
    <p:extLst>
      <p:ext uri="{BB962C8B-B14F-4D97-AF65-F5344CB8AC3E}">
        <p14:creationId xmlns:p14="http://schemas.microsoft.com/office/powerpoint/2010/main" val="186027166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Extensive studies could miss the significance of the message?</a:t>
            </a:r>
            <a:endParaRPr lang="en-US" dirty="0">
              <a:latin typeface="+mj-lt"/>
              <a:ea typeface="STXingkai" panose="02010800040101010101" pitchFamily="2" charset="-122"/>
            </a:endParaRPr>
          </a:p>
        </p:txBody>
      </p:sp>
      <p:sp>
        <p:nvSpPr>
          <p:cNvPr id="13" name="TextBox 12">
            <a:extLst>
              <a:ext uri="{FF2B5EF4-FFF2-40B4-BE49-F238E27FC236}">
                <a16:creationId xmlns:a16="http://schemas.microsoft.com/office/drawing/2014/main" id="{519EB944-030B-1D4A-93DD-4A584CA45BC6}"/>
              </a:ext>
            </a:extLst>
          </p:cNvPr>
          <p:cNvSpPr txBox="1"/>
          <p:nvPr/>
        </p:nvSpPr>
        <p:spPr>
          <a:xfrm>
            <a:off x="6101990" y="4253418"/>
            <a:ext cx="2840842" cy="307777"/>
          </a:xfrm>
          <a:prstGeom prst="rect">
            <a:avLst/>
          </a:prstGeom>
          <a:noFill/>
        </p:spPr>
        <p:txBody>
          <a:bodyPr wrap="none" rtlCol="0">
            <a:spAutoFit/>
          </a:bodyPr>
          <a:lstStyle/>
          <a:p>
            <a:r>
              <a:rPr lang="en-TW" dirty="0"/>
              <a:t>Oct-9, 2020, Prof. Ray Dougherty</a:t>
            </a:r>
          </a:p>
        </p:txBody>
      </p:sp>
      <p:pic>
        <p:nvPicPr>
          <p:cNvPr id="1026" name="Picture 2" descr="It's Been 10 Years: What's Happened with A New Kind of Science?—Stephen  Wolfram Writings">
            <a:hlinkClick r:id="rId3"/>
            <a:extLst>
              <a:ext uri="{FF2B5EF4-FFF2-40B4-BE49-F238E27FC236}">
                <a16:creationId xmlns:a16="http://schemas.microsoft.com/office/drawing/2014/main" id="{3FD44AF4-7CCD-9E40-89DD-21A2E95433D5}"/>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13449" y="1576607"/>
            <a:ext cx="2703006" cy="32385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EE6E807-3855-2B4D-A8AC-A3784F0A69E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650049" y="1576607"/>
            <a:ext cx="1962730" cy="31218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B462D7-613B-0046-B901-7BC8B3D47E58}"/>
              </a:ext>
            </a:extLst>
          </p:cNvPr>
          <p:cNvSpPr txBox="1"/>
          <p:nvPr/>
        </p:nvSpPr>
        <p:spPr>
          <a:xfrm>
            <a:off x="5782450" y="1860352"/>
            <a:ext cx="2648101" cy="2246769"/>
          </a:xfrm>
          <a:prstGeom prst="rect">
            <a:avLst/>
          </a:prstGeom>
          <a:noFill/>
        </p:spPr>
        <p:txBody>
          <a:bodyPr wrap="square" rtlCol="0">
            <a:spAutoFit/>
          </a:bodyPr>
          <a:lstStyle/>
          <a:p>
            <a:r>
              <a:rPr lang="en-TW" dirty="0"/>
              <a:t>The importance is that just by having distinguishable components, either in rules and in observable symbols, it will naturally have Turing completeness.</a:t>
            </a:r>
          </a:p>
          <a:p>
            <a:endParaRPr lang="en-TW" dirty="0"/>
          </a:p>
          <a:p>
            <a:r>
              <a:rPr lang="en-TW" dirty="0"/>
              <a:t>All computational rules can perform all others. (Curry-Howard Isomorphism)</a:t>
            </a:r>
          </a:p>
        </p:txBody>
      </p:sp>
      <p:sp>
        <p:nvSpPr>
          <p:cNvPr id="3" name="Slide Number Placeholder 2">
            <a:extLst>
              <a:ext uri="{FF2B5EF4-FFF2-40B4-BE49-F238E27FC236}">
                <a16:creationId xmlns:a16="http://schemas.microsoft.com/office/drawing/2014/main" id="{E3A15A33-A89D-F640-ABDB-DF6A9A22C0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spTree>
    <p:extLst>
      <p:ext uri="{BB962C8B-B14F-4D97-AF65-F5344CB8AC3E}">
        <p14:creationId xmlns:p14="http://schemas.microsoft.com/office/powerpoint/2010/main" val="37061681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488E0391-0CA6-7F4A-B71D-3B3BE0C99445}"/>
              </a:ext>
            </a:extLst>
          </p:cNvPr>
          <p:cNvSpPr txBox="1"/>
          <p:nvPr/>
        </p:nvSpPr>
        <p:spPr>
          <a:xfrm>
            <a:off x="2524703" y="4821421"/>
            <a:ext cx="4669868" cy="253916"/>
          </a:xfrm>
          <a:prstGeom prst="rect">
            <a:avLst/>
          </a:prstGeom>
          <a:noFill/>
        </p:spPr>
        <p:txBody>
          <a:bodyPr wrap="none" rtlCol="0">
            <a:spAutoFit/>
          </a:bodyPr>
          <a:lstStyle/>
          <a:p>
            <a:r>
              <a:rPr lang="en-TW" sz="1050" dirty="0">
                <a:solidFill>
                  <a:srgbClr val="FFFFFF"/>
                </a:solidFill>
              </a:rPr>
              <a:t>The Inremental Change Approach promoted by DevOps/CICD practitioners</a:t>
            </a:r>
          </a:p>
        </p:txBody>
      </p:sp>
      <p:grpSp>
        <p:nvGrpSpPr>
          <p:cNvPr id="4" name="Group 3">
            <a:extLst>
              <a:ext uri="{FF2B5EF4-FFF2-40B4-BE49-F238E27FC236}">
                <a16:creationId xmlns:a16="http://schemas.microsoft.com/office/drawing/2014/main" id="{6B526D20-5485-AA4A-94DA-4C616A37069F}"/>
              </a:ext>
            </a:extLst>
          </p:cNvPr>
          <p:cNvGrpSpPr/>
          <p:nvPr/>
        </p:nvGrpSpPr>
        <p:grpSpPr>
          <a:xfrm>
            <a:off x="3019295" y="1891031"/>
            <a:ext cx="3680684" cy="2074261"/>
            <a:chOff x="2562992" y="1341084"/>
            <a:chExt cx="3680684" cy="2074261"/>
          </a:xfrm>
        </p:grpSpPr>
        <p:sp>
          <p:nvSpPr>
            <p:cNvPr id="8" name="Oval 7">
              <a:extLst>
                <a:ext uri="{FF2B5EF4-FFF2-40B4-BE49-F238E27FC236}">
                  <a16:creationId xmlns:a16="http://schemas.microsoft.com/office/drawing/2014/main" id="{4C34A5BE-B28D-0B44-84E1-822791DE362F}"/>
                </a:ext>
              </a:extLst>
            </p:cNvPr>
            <p:cNvSpPr/>
            <p:nvPr/>
          </p:nvSpPr>
          <p:spPr>
            <a:xfrm>
              <a:off x="4178980" y="1416311"/>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12" name="Oval 11">
              <a:extLst>
                <a:ext uri="{FF2B5EF4-FFF2-40B4-BE49-F238E27FC236}">
                  <a16:creationId xmlns:a16="http://schemas.microsoft.com/office/drawing/2014/main" id="{9A54DC20-3D9B-B049-8FF4-FD29D9E1586E}"/>
                </a:ext>
              </a:extLst>
            </p:cNvPr>
            <p:cNvSpPr/>
            <p:nvPr/>
          </p:nvSpPr>
          <p:spPr>
            <a:xfrm>
              <a:off x="2562992" y="1341084"/>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7" name="Oval 6">
              <a:extLst>
                <a:ext uri="{FF2B5EF4-FFF2-40B4-BE49-F238E27FC236}">
                  <a16:creationId xmlns:a16="http://schemas.microsoft.com/office/drawing/2014/main" id="{B07B9197-4F2C-8045-8AFC-6A69A45B26D9}"/>
                </a:ext>
              </a:extLst>
            </p:cNvPr>
            <p:cNvSpPr/>
            <p:nvPr/>
          </p:nvSpPr>
          <p:spPr>
            <a:xfrm>
              <a:off x="4097292" y="1376528"/>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2" name="Oval 1">
              <a:extLst>
                <a:ext uri="{FF2B5EF4-FFF2-40B4-BE49-F238E27FC236}">
                  <a16:creationId xmlns:a16="http://schemas.microsoft.com/office/drawing/2014/main" id="{99017F62-F33E-F642-90EF-AB5C950D74AC}"/>
                </a:ext>
              </a:extLst>
            </p:cNvPr>
            <p:cNvSpPr/>
            <p:nvPr/>
          </p:nvSpPr>
          <p:spPr>
            <a:xfrm>
              <a:off x="2629667" y="1376528"/>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3" name="TextBox 2">
              <a:extLst>
                <a:ext uri="{FF2B5EF4-FFF2-40B4-BE49-F238E27FC236}">
                  <a16:creationId xmlns:a16="http://schemas.microsoft.com/office/drawing/2014/main" id="{F7683E01-29E9-4B41-B528-6793C73DFCC3}"/>
                </a:ext>
              </a:extLst>
            </p:cNvPr>
            <p:cNvSpPr txBox="1"/>
            <p:nvPr/>
          </p:nvSpPr>
          <p:spPr>
            <a:xfrm>
              <a:off x="3947208" y="2017262"/>
              <a:ext cx="912429" cy="253916"/>
            </a:xfrm>
            <a:prstGeom prst="rect">
              <a:avLst/>
            </a:prstGeom>
            <a:noFill/>
          </p:spPr>
          <p:txBody>
            <a:bodyPr wrap="none" rtlCol="0">
              <a:spAutoFit/>
            </a:bodyPr>
            <a:lstStyle/>
            <a:p>
              <a:r>
                <a:rPr lang="en-TW" sz="1050" dirty="0">
                  <a:solidFill>
                    <a:schemeClr val="bg1"/>
                  </a:solidFill>
                </a:rPr>
                <a:t>Correctness</a:t>
              </a:r>
            </a:p>
          </p:txBody>
        </p:sp>
      </p:grpSp>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252486" y="786647"/>
            <a:ext cx="5214301" cy="578661"/>
          </a:xfrm>
          <a:prstGeom prst="rect">
            <a:avLst/>
          </a:prstGeom>
        </p:spPr>
        <p:txBody>
          <a:bodyPr>
            <a:normAutofit fontScale="90000"/>
          </a:bodyPr>
          <a:lstStyle/>
          <a:p>
            <a:pPr algn="ctr"/>
            <a:r>
              <a:rPr lang="en-US" sz="3200" dirty="0"/>
              <a:t>Continuously Adjust the </a:t>
            </a:r>
            <a:br>
              <a:rPr lang="en-US" sz="3200" dirty="0"/>
            </a:br>
            <a:r>
              <a:rPr lang="en-US" sz="3200" dirty="0"/>
              <a:t>Correctness Area</a:t>
            </a:r>
            <a:endParaRPr sz="3200" dirty="0"/>
          </a:p>
        </p:txBody>
      </p:sp>
      <p:sp>
        <p:nvSpPr>
          <p:cNvPr id="5" name="Slide Number Placeholder 4">
            <a:extLst>
              <a:ext uri="{FF2B5EF4-FFF2-40B4-BE49-F238E27FC236}">
                <a16:creationId xmlns:a16="http://schemas.microsoft.com/office/drawing/2014/main" id="{790F8320-BD63-CB48-A549-D0785748E858}"/>
              </a:ext>
            </a:extLst>
          </p:cNvPr>
          <p:cNvSpPr>
            <a:spLocks noGrp="1"/>
          </p:cNvSpPr>
          <p:nvPr>
            <p:ph type="sldNum" sz="quarter" idx="2"/>
          </p:nvPr>
        </p:nvSpPr>
        <p:spPr/>
        <p:txBody>
          <a:bodyPr/>
          <a:lstStyle/>
          <a:p>
            <a:fld id="{86CB4B4D-7CA3-9044-876B-883B54F8677D}" type="slidenum">
              <a:rPr lang="en-TW" smtClean="0"/>
              <a:t>110</a:t>
            </a:fld>
            <a:endParaRPr lang="en-TW"/>
          </a:p>
        </p:txBody>
      </p:sp>
    </p:spTree>
    <p:extLst>
      <p:ext uri="{BB962C8B-B14F-4D97-AF65-F5344CB8AC3E}">
        <p14:creationId xmlns:p14="http://schemas.microsoft.com/office/powerpoint/2010/main" val="748406782"/>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prstGeom prst="rect">
            <a:avLst/>
          </a:prstGeom>
        </p:spPr>
        <p:txBody>
          <a:bodyPr/>
          <a:lstStyle/>
          <a:p>
            <a:r>
              <a:rPr lang="en-US" dirty="0"/>
              <a:t>Cognitive Awareness</a:t>
            </a:r>
            <a:r>
              <a:rPr dirty="0"/>
              <a:t> </a:t>
            </a:r>
            <a:r>
              <a:rPr lang="en-US" dirty="0"/>
              <a:t>in Various Namespaces</a:t>
            </a:r>
            <a:endParaRPr dirty="0"/>
          </a:p>
        </p:txBody>
      </p:sp>
      <p:pic>
        <p:nvPicPr>
          <p:cNvPr id="2" name="Picture 1">
            <a:hlinkClick r:id="rId2"/>
            <a:extLst>
              <a:ext uri="{FF2B5EF4-FFF2-40B4-BE49-F238E27FC236}">
                <a16:creationId xmlns:a16="http://schemas.microsoft.com/office/drawing/2014/main" id="{D7409246-7D28-0F4D-B094-1A0EBB613DE4}"/>
              </a:ext>
            </a:extLst>
          </p:cNvPr>
          <p:cNvPicPr>
            <a:picLocks noChangeAspect="1"/>
          </p:cNvPicPr>
          <p:nvPr/>
        </p:nvPicPr>
        <p:blipFill>
          <a:blip r:embed="rId3"/>
          <a:stretch>
            <a:fillRect/>
          </a:stretch>
        </p:blipFill>
        <p:spPr>
          <a:xfrm>
            <a:off x="364490" y="1628804"/>
            <a:ext cx="8415020" cy="2526890"/>
          </a:xfrm>
          <a:prstGeom prst="rect">
            <a:avLst/>
          </a:prstGeom>
        </p:spPr>
      </p:pic>
      <p:sp>
        <p:nvSpPr>
          <p:cNvPr id="3" name="TextBox 2">
            <a:extLst>
              <a:ext uri="{FF2B5EF4-FFF2-40B4-BE49-F238E27FC236}">
                <a16:creationId xmlns:a16="http://schemas.microsoft.com/office/drawing/2014/main" id="{322CE0D3-E76A-2248-BE55-C89EAE5CECEF}"/>
              </a:ext>
            </a:extLst>
          </p:cNvPr>
          <p:cNvSpPr txBox="1"/>
          <p:nvPr/>
        </p:nvSpPr>
        <p:spPr>
          <a:xfrm>
            <a:off x="7341615" y="4268477"/>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Data Plane</a:t>
            </a:r>
          </a:p>
        </p:txBody>
      </p:sp>
      <p:sp>
        <p:nvSpPr>
          <p:cNvPr id="5" name="TextBox 4">
            <a:extLst>
              <a:ext uri="{FF2B5EF4-FFF2-40B4-BE49-F238E27FC236}">
                <a16:creationId xmlns:a16="http://schemas.microsoft.com/office/drawing/2014/main" id="{407DCB57-2D83-C641-ADF7-0AE87E18EE5A}"/>
              </a:ext>
            </a:extLst>
          </p:cNvPr>
          <p:cNvSpPr txBox="1"/>
          <p:nvPr/>
        </p:nvSpPr>
        <p:spPr>
          <a:xfrm>
            <a:off x="4799814" y="4273394"/>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Control Plane</a:t>
            </a:r>
          </a:p>
        </p:txBody>
      </p:sp>
      <p:sp>
        <p:nvSpPr>
          <p:cNvPr id="6" name="TextBox 5">
            <a:extLst>
              <a:ext uri="{FF2B5EF4-FFF2-40B4-BE49-F238E27FC236}">
                <a16:creationId xmlns:a16="http://schemas.microsoft.com/office/drawing/2014/main" id="{3E6B58D4-6872-D944-8DD3-3A31709A7FFD}"/>
              </a:ext>
            </a:extLst>
          </p:cNvPr>
          <p:cNvSpPr txBox="1"/>
          <p:nvPr/>
        </p:nvSpPr>
        <p:spPr>
          <a:xfrm>
            <a:off x="6750610" y="1314327"/>
            <a:ext cx="198932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Concrete implementation</a:t>
            </a:r>
          </a:p>
        </p:txBody>
      </p:sp>
      <p:sp>
        <p:nvSpPr>
          <p:cNvPr id="7" name="TextBox 6">
            <a:extLst>
              <a:ext uri="{FF2B5EF4-FFF2-40B4-BE49-F238E27FC236}">
                <a16:creationId xmlns:a16="http://schemas.microsoft.com/office/drawing/2014/main" id="{5FF4D589-261D-6648-BDC9-66BA4F56E648}"/>
              </a:ext>
            </a:extLst>
          </p:cNvPr>
          <p:cNvSpPr txBox="1"/>
          <p:nvPr/>
        </p:nvSpPr>
        <p:spPr>
          <a:xfrm>
            <a:off x="4441242" y="1314327"/>
            <a:ext cx="1723229"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Abstract Specification</a:t>
            </a:r>
          </a:p>
        </p:txBody>
      </p:sp>
      <p:sp>
        <p:nvSpPr>
          <p:cNvPr id="8" name="TextBox 7">
            <a:extLst>
              <a:ext uri="{FF2B5EF4-FFF2-40B4-BE49-F238E27FC236}">
                <a16:creationId xmlns:a16="http://schemas.microsoft.com/office/drawing/2014/main" id="{0C8D74DE-3D57-FD46-8892-408B5BFBFFAC}"/>
              </a:ext>
            </a:extLst>
          </p:cNvPr>
          <p:cNvSpPr txBox="1"/>
          <p:nvPr/>
        </p:nvSpPr>
        <p:spPr>
          <a:xfrm>
            <a:off x="2106253" y="2263973"/>
            <a:ext cx="1481175"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2000" b="1" i="1" u="none" strike="noStrike" cap="none" spc="0" normalizeH="0" baseline="0" dirty="0">
                <a:ln>
                  <a:noFill/>
                </a:ln>
                <a:solidFill>
                  <a:schemeClr val="bg1"/>
                </a:solidFill>
                <a:effectLst/>
                <a:uFillTx/>
                <a:latin typeface="+mj-lt"/>
                <a:ea typeface="+mj-ea"/>
                <a:cs typeface="+mj-cs"/>
                <a:sym typeface="Arial"/>
              </a:rPr>
              <a:t>Time Scales</a:t>
            </a:r>
          </a:p>
        </p:txBody>
      </p:sp>
      <p:sp>
        <p:nvSpPr>
          <p:cNvPr id="4" name="Slide Number Placeholder 3">
            <a:extLst>
              <a:ext uri="{FF2B5EF4-FFF2-40B4-BE49-F238E27FC236}">
                <a16:creationId xmlns:a16="http://schemas.microsoft.com/office/drawing/2014/main" id="{A52D564E-254E-8F48-8817-9F9E51A5A2BC}"/>
              </a:ext>
            </a:extLst>
          </p:cNvPr>
          <p:cNvSpPr>
            <a:spLocks noGrp="1"/>
          </p:cNvSpPr>
          <p:nvPr>
            <p:ph type="sldNum" sz="quarter" idx="2"/>
          </p:nvPr>
        </p:nvSpPr>
        <p:spPr/>
        <p:txBody>
          <a:bodyPr/>
          <a:lstStyle/>
          <a:p>
            <a:fld id="{86CB4B4D-7CA3-9044-876B-883B54F8677D}" type="slidenum">
              <a:rPr lang="en-TW" smtClean="0"/>
              <a:t>111</a:t>
            </a:fld>
            <a:endParaRPr lang="en-TW"/>
          </a:p>
        </p:txBody>
      </p:sp>
    </p:spTree>
    <p:extLst>
      <p:ext uri="{BB962C8B-B14F-4D97-AF65-F5344CB8AC3E}">
        <p14:creationId xmlns:p14="http://schemas.microsoft.com/office/powerpoint/2010/main" val="2274992456"/>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CAP Theorem in </a:t>
            </a:r>
            <a:r>
              <a:rPr lang="en-US" dirty="0" err="1">
                <a:solidFill>
                  <a:schemeClr val="tx1"/>
                </a:solidFill>
              </a:rPr>
              <a:t>NsM</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pic>
        <p:nvPicPr>
          <p:cNvPr id="1026" name="Picture 2" descr="Image for post">
            <a:hlinkClick r:id="rId3"/>
            <a:extLst>
              <a:ext uri="{FF2B5EF4-FFF2-40B4-BE49-F238E27FC236}">
                <a16:creationId xmlns:a16="http://schemas.microsoft.com/office/drawing/2014/main" id="{4A65F336-F13E-7D41-ABF7-75B35A39C146}"/>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55815" y="1252023"/>
            <a:ext cx="3032372" cy="27108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3"/>
            <a:extLst>
              <a:ext uri="{FF2B5EF4-FFF2-40B4-BE49-F238E27FC236}">
                <a16:creationId xmlns:a16="http://schemas.microsoft.com/office/drawing/2014/main" id="{4B59366D-BB32-2142-9013-F37D85D3974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55814" y="4071845"/>
            <a:ext cx="3032373" cy="844147"/>
          </a:xfrm>
          <a:prstGeom prst="rect">
            <a:avLst/>
          </a:prstGeom>
        </p:spPr>
      </p:pic>
      <p:sp>
        <p:nvSpPr>
          <p:cNvPr id="2" name="Slide Number Placeholder 1">
            <a:extLst>
              <a:ext uri="{FF2B5EF4-FFF2-40B4-BE49-F238E27FC236}">
                <a16:creationId xmlns:a16="http://schemas.microsoft.com/office/drawing/2014/main" id="{5F1BAA48-CFF6-C746-BBA6-DE125C06E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112</a:t>
            </a:fld>
            <a:endParaRPr lang="en" dirty="0"/>
          </a:p>
        </p:txBody>
      </p:sp>
    </p:spTree>
    <p:extLst>
      <p:ext uri="{BB962C8B-B14F-4D97-AF65-F5344CB8AC3E}">
        <p14:creationId xmlns:p14="http://schemas.microsoft.com/office/powerpoint/2010/main" val="406269938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113</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Choose a namespace (language)</a:t>
            </a:r>
          </a:p>
          <a:p>
            <a:pPr lvl="1" indent="-342900">
              <a:buSzPts val="1800"/>
              <a:buFont typeface="Arial"/>
              <a:buChar char="●"/>
            </a:pPr>
            <a:r>
              <a:rPr lang="en-US" dirty="0">
                <a:solidFill>
                  <a:schemeClr val="tx1"/>
                </a:solidFill>
              </a:rPr>
              <a:t>Given resource bounds, satisfy functional soundness and completeness</a:t>
            </a:r>
          </a:p>
          <a:p>
            <a:pPr lvl="1" indent="-342900">
              <a:buSzPts val="1800"/>
              <a:buFont typeface="Arial"/>
              <a:buChar char="●"/>
            </a:pPr>
            <a:r>
              <a:rPr lang="en-US" dirty="0">
                <a:solidFill>
                  <a:schemeClr val="tx1"/>
                </a:solidFill>
              </a:rPr>
              <a:t>Specify what is safe</a:t>
            </a:r>
          </a:p>
          <a:p>
            <a:pPr lvl="1" indent="-342900">
              <a:buSzPts val="1800"/>
              <a:buFont typeface="Arial"/>
              <a:buChar char="●"/>
            </a:pPr>
            <a:r>
              <a:rPr lang="en-US" dirty="0">
                <a:solidFill>
                  <a:schemeClr val="tx1"/>
                </a:solidFill>
              </a:rPr>
              <a:t>Specify what is alive</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Create the namespace (language)</a:t>
            </a:r>
          </a:p>
          <a:p>
            <a:pPr lvl="1" indent="-342900">
              <a:buSzPts val="1800"/>
              <a:buFont typeface="Arial"/>
              <a:buChar char="●"/>
            </a:pPr>
            <a:r>
              <a:rPr lang="en-US" dirty="0">
                <a:solidFill>
                  <a:schemeClr val="bg1"/>
                </a:solidFill>
              </a:rPr>
              <a:t>Use TLA+ and K-framework to ensure satisfaction</a:t>
            </a:r>
          </a:p>
          <a:p>
            <a:pPr lvl="1" indent="-342900">
              <a:buSzPts val="1800"/>
              <a:buFont typeface="Arial"/>
              <a:buChar char="●"/>
            </a:pPr>
            <a:r>
              <a:rPr lang="en-US" dirty="0">
                <a:solidFill>
                  <a:schemeClr val="bg1"/>
                </a:solidFill>
              </a:rPr>
              <a:t>Reason about safety via static analysis</a:t>
            </a:r>
          </a:p>
          <a:p>
            <a:pPr lvl="1" indent="-342900">
              <a:buSzPts val="1800"/>
              <a:buFont typeface="Arial"/>
              <a:buChar char="●"/>
            </a:pPr>
            <a:r>
              <a:rPr lang="en-US" dirty="0">
                <a:solidFill>
                  <a:schemeClr val="bg1"/>
                </a:solidFill>
              </a:rPr>
              <a:t>Assess liveness via dynamic analysis (execute test runs)</a:t>
            </a:r>
          </a:p>
        </p:txBody>
      </p:sp>
    </p:spTree>
    <p:extLst>
      <p:ext uri="{BB962C8B-B14F-4D97-AF65-F5344CB8AC3E}">
        <p14:creationId xmlns:p14="http://schemas.microsoft.com/office/powerpoint/2010/main" val="420807874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263400" y="318361"/>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a:t>
            </a:r>
            <a:br>
              <a:rPr lang="en" dirty="0"/>
            </a:br>
            <a:r>
              <a:rPr lang="en" dirty="0"/>
              <a:t>Specification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114</a:t>
            </a:fld>
            <a:endParaRPr lang="en"/>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835400" y="318361"/>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Concrete Implementation</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11" name="Picture 2" descr="Devsecops-Illustretion-ICon-1">
            <a:hlinkClick r:id="rId3"/>
            <a:extLst>
              <a:ext uri="{FF2B5EF4-FFF2-40B4-BE49-F238E27FC236}">
                <a16:creationId xmlns:a16="http://schemas.microsoft.com/office/drawing/2014/main" id="{47DD3BE8-CA54-CF41-A070-0EB0800F8B9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72000" y="1733146"/>
            <a:ext cx="4572000" cy="300046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A828C428-A845-D14F-BDEA-5DAFC3806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2928" y="1878080"/>
            <a:ext cx="4559072" cy="2607037"/>
          </a:xfrm>
          <a:prstGeom prst="rect">
            <a:avLst/>
          </a:prstGeom>
        </p:spPr>
      </p:pic>
    </p:spTree>
    <p:extLst>
      <p:ext uri="{BB962C8B-B14F-4D97-AF65-F5344CB8AC3E}">
        <p14:creationId xmlns:p14="http://schemas.microsoft.com/office/powerpoint/2010/main" val="4041129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a:extLst>
              <a:ext uri="{FF2B5EF4-FFF2-40B4-BE49-F238E27FC236}">
                <a16:creationId xmlns:a16="http://schemas.microsoft.com/office/drawing/2014/main" id="{548FB221-E63D-5E4A-9225-22BA0A707177}"/>
              </a:ext>
            </a:extLst>
          </p:cNvPr>
          <p:cNvPicPr>
            <a:picLocks noChangeAspect="1"/>
          </p:cNvPicPr>
          <p:nvPr/>
        </p:nvPicPr>
        <p:blipFill>
          <a:blip r:embed="rId4"/>
          <a:stretch>
            <a:fillRect/>
          </a:stretch>
        </p:blipFill>
        <p:spPr>
          <a:xfrm>
            <a:off x="1506845" y="1120234"/>
            <a:ext cx="6130309" cy="3724020"/>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at a Scale of Internet Economy</a:t>
            </a:r>
            <a:endParaRPr dirty="0">
              <a:solidFill>
                <a:schemeClr val="tx1"/>
              </a:solidFill>
            </a:endParaRPr>
          </a:p>
        </p:txBody>
      </p:sp>
      <p:pic>
        <p:nvPicPr>
          <p:cNvPr id="1026" name="Picture 2" descr="The composition and structure of cybernetics | Download Scientific Diagram">
            <a:hlinkClick r:id="rId5"/>
            <a:extLst>
              <a:ext uri="{FF2B5EF4-FFF2-40B4-BE49-F238E27FC236}">
                <a16:creationId xmlns:a16="http://schemas.microsoft.com/office/drawing/2014/main" id="{5CEB654A-C528-9449-A4EF-FD2B90FBB7EA}"/>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34845" y="1017724"/>
            <a:ext cx="1474801" cy="119025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5A6A28F8-1D7A-C342-94F5-0B51C89A3B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115</a:t>
            </a:fld>
            <a:endParaRPr lang="en" dirty="0"/>
          </a:p>
        </p:txBody>
      </p:sp>
    </p:spTree>
    <p:extLst>
      <p:ext uri="{BB962C8B-B14F-4D97-AF65-F5344CB8AC3E}">
        <p14:creationId xmlns:p14="http://schemas.microsoft.com/office/powerpoint/2010/main" val="31343910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Service Value Chain of the Networked Economy</a:t>
            </a:r>
            <a:endParaRPr dirty="0">
              <a:solidFill>
                <a:schemeClr val="tx1"/>
              </a:solidFill>
            </a:endParaRPr>
          </a:p>
        </p:txBody>
      </p:sp>
      <p:pic>
        <p:nvPicPr>
          <p:cNvPr id="3" name="Picture 2">
            <a:hlinkClick r:id="rId3"/>
            <a:extLst>
              <a:ext uri="{FF2B5EF4-FFF2-40B4-BE49-F238E27FC236}">
                <a16:creationId xmlns:a16="http://schemas.microsoft.com/office/drawing/2014/main" id="{A1E7A0BA-B3F9-B245-B52B-F96C99812EE3}"/>
              </a:ext>
            </a:extLst>
          </p:cNvPr>
          <p:cNvPicPr>
            <a:picLocks noChangeAspect="1"/>
          </p:cNvPicPr>
          <p:nvPr/>
        </p:nvPicPr>
        <p:blipFill>
          <a:blip r:embed="rId4"/>
          <a:stretch>
            <a:fillRect/>
          </a:stretch>
        </p:blipFill>
        <p:spPr>
          <a:xfrm>
            <a:off x="1359483" y="1134643"/>
            <a:ext cx="6425033" cy="3903058"/>
          </a:xfrm>
          <a:prstGeom prst="rect">
            <a:avLst/>
          </a:prstGeom>
        </p:spPr>
      </p:pic>
      <p:sp>
        <p:nvSpPr>
          <p:cNvPr id="2" name="Slide Number Placeholder 1">
            <a:extLst>
              <a:ext uri="{FF2B5EF4-FFF2-40B4-BE49-F238E27FC236}">
                <a16:creationId xmlns:a16="http://schemas.microsoft.com/office/drawing/2014/main" id="{AB8EDA6D-2346-2645-9564-825243042D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116</a:t>
            </a:fld>
            <a:endParaRPr lang="en" dirty="0"/>
          </a:p>
        </p:txBody>
      </p:sp>
    </p:spTree>
    <p:extLst>
      <p:ext uri="{BB962C8B-B14F-4D97-AF65-F5344CB8AC3E}">
        <p14:creationId xmlns:p14="http://schemas.microsoft.com/office/powerpoint/2010/main" val="121530847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SLA, OLA, and UC</a:t>
            </a:r>
            <a:endParaRPr dirty="0">
              <a:solidFill>
                <a:schemeClr val="tx1"/>
              </a:solidFill>
            </a:endParaRPr>
          </a:p>
        </p:txBody>
      </p:sp>
      <p:pic>
        <p:nvPicPr>
          <p:cNvPr id="2" name="Picture 1">
            <a:hlinkClick r:id="rId3"/>
            <a:extLst>
              <a:ext uri="{FF2B5EF4-FFF2-40B4-BE49-F238E27FC236}">
                <a16:creationId xmlns:a16="http://schemas.microsoft.com/office/drawing/2014/main" id="{E54395CC-4B68-DB4F-82F8-9DEB1EAFFEC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14976" y="1548713"/>
            <a:ext cx="3460601" cy="2325978"/>
          </a:xfrm>
          <a:prstGeom prst="rect">
            <a:avLst/>
          </a:prstGeom>
        </p:spPr>
      </p:pic>
      <p:sp>
        <p:nvSpPr>
          <p:cNvPr id="4" name="Text Placeholder 2">
            <a:extLst>
              <a:ext uri="{FF2B5EF4-FFF2-40B4-BE49-F238E27FC236}">
                <a16:creationId xmlns:a16="http://schemas.microsoft.com/office/drawing/2014/main" id="{48BCEF79-024F-1D43-BAC7-BAC173F4A18D}"/>
              </a:ext>
            </a:extLst>
          </p:cNvPr>
          <p:cNvSpPr>
            <a:spLocks noGrp="1"/>
          </p:cNvSpPr>
          <p:nvPr>
            <p:ph type="body" idx="1"/>
          </p:nvPr>
        </p:nvSpPr>
        <p:spPr>
          <a:xfrm>
            <a:off x="563623" y="1003502"/>
            <a:ext cx="4362604" cy="3416400"/>
          </a:xfrm>
        </p:spPr>
        <p:txBody>
          <a:bodyPr/>
          <a:lstStyle/>
          <a:p>
            <a:r>
              <a:rPr lang="en-US" dirty="0"/>
              <a:t>Acronyms</a:t>
            </a:r>
          </a:p>
          <a:p>
            <a:pPr lvl="1"/>
            <a:r>
              <a:rPr lang="en-US" dirty="0"/>
              <a:t>SLA: Service Level Agreement</a:t>
            </a:r>
          </a:p>
          <a:p>
            <a:pPr lvl="1"/>
            <a:r>
              <a:rPr lang="en-US" dirty="0"/>
              <a:t>OLA: Operational Level Agreement</a:t>
            </a:r>
          </a:p>
          <a:p>
            <a:pPr lvl="1"/>
            <a:r>
              <a:rPr lang="en-US" dirty="0"/>
              <a:t>UC: Underpinning Contracts</a:t>
            </a:r>
          </a:p>
          <a:p>
            <a:pPr lvl="1"/>
            <a:endParaRPr lang="en-US" dirty="0"/>
          </a:p>
          <a:p>
            <a:r>
              <a:rPr lang="en-US" dirty="0"/>
              <a:t>ITIL (IT Infrastructure Library)</a:t>
            </a:r>
          </a:p>
          <a:p>
            <a:pPr lvl="1"/>
            <a:r>
              <a:rPr lang="en-US" dirty="0"/>
              <a:t>Namespace management for IT services</a:t>
            </a:r>
          </a:p>
          <a:p>
            <a:pPr lvl="1"/>
            <a:r>
              <a:rPr lang="en-US" dirty="0"/>
              <a:t>A new industry standards body</a:t>
            </a:r>
          </a:p>
        </p:txBody>
      </p:sp>
      <p:sp>
        <p:nvSpPr>
          <p:cNvPr id="3" name="Slide Number Placeholder 2">
            <a:extLst>
              <a:ext uri="{FF2B5EF4-FFF2-40B4-BE49-F238E27FC236}">
                <a16:creationId xmlns:a16="http://schemas.microsoft.com/office/drawing/2014/main" id="{0284FD64-71E2-9B4C-80FC-FA0B4C3979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117</a:t>
            </a:fld>
            <a:endParaRPr lang="en" dirty="0"/>
          </a:p>
        </p:txBody>
      </p:sp>
    </p:spTree>
    <p:extLst>
      <p:ext uri="{BB962C8B-B14F-4D97-AF65-F5344CB8AC3E}">
        <p14:creationId xmlns:p14="http://schemas.microsoft.com/office/powerpoint/2010/main" val="3095071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Abstract Specification Format</a:t>
            </a:r>
            <a:br>
              <a:rPr lang="en-US" dirty="0">
                <a:solidFill>
                  <a:schemeClr val="tx1"/>
                </a:solidFill>
              </a:rPr>
            </a:br>
            <a:r>
              <a:rPr lang="en-US" dirty="0">
                <a:solidFill>
                  <a:schemeClr val="tx1"/>
                </a:solidFill>
              </a:rPr>
              <a:t>IT Service Management through SLA</a:t>
            </a:r>
            <a:endParaRPr dirty="0">
              <a:solidFill>
                <a:schemeClr val="tx1"/>
              </a:solidFill>
            </a:endParaRPr>
          </a:p>
        </p:txBody>
      </p:sp>
      <p:pic>
        <p:nvPicPr>
          <p:cNvPr id="3" name="Picture 2">
            <a:hlinkClick r:id="rId3"/>
            <a:extLst>
              <a:ext uri="{FF2B5EF4-FFF2-40B4-BE49-F238E27FC236}">
                <a16:creationId xmlns:a16="http://schemas.microsoft.com/office/drawing/2014/main" id="{1D9DEC04-3499-E446-99ED-8C0B311A7421}"/>
              </a:ext>
            </a:extLst>
          </p:cNvPr>
          <p:cNvPicPr>
            <a:picLocks noChangeAspect="1"/>
          </p:cNvPicPr>
          <p:nvPr/>
        </p:nvPicPr>
        <p:blipFill>
          <a:blip r:embed="rId4"/>
          <a:stretch>
            <a:fillRect/>
          </a:stretch>
        </p:blipFill>
        <p:spPr>
          <a:xfrm>
            <a:off x="311700" y="1444857"/>
            <a:ext cx="4153208" cy="2606187"/>
          </a:xfrm>
          <a:prstGeom prst="rect">
            <a:avLst/>
          </a:prstGeom>
        </p:spPr>
      </p:pic>
      <p:pic>
        <p:nvPicPr>
          <p:cNvPr id="4" name="Picture 3">
            <a:hlinkClick r:id="rId3"/>
            <a:extLst>
              <a:ext uri="{FF2B5EF4-FFF2-40B4-BE49-F238E27FC236}">
                <a16:creationId xmlns:a16="http://schemas.microsoft.com/office/drawing/2014/main" id="{9F425AF8-5AD2-4941-95F6-9F36C8741C4D}"/>
              </a:ext>
            </a:extLst>
          </p:cNvPr>
          <p:cNvPicPr>
            <a:picLocks noChangeAspect="1"/>
          </p:cNvPicPr>
          <p:nvPr/>
        </p:nvPicPr>
        <p:blipFill>
          <a:blip r:embed="rId5"/>
          <a:stretch>
            <a:fillRect/>
          </a:stretch>
        </p:blipFill>
        <p:spPr>
          <a:xfrm>
            <a:off x="4885038" y="1444858"/>
            <a:ext cx="3642462" cy="2605372"/>
          </a:xfrm>
          <a:prstGeom prst="rect">
            <a:avLst/>
          </a:prstGeom>
        </p:spPr>
      </p:pic>
      <p:sp>
        <p:nvSpPr>
          <p:cNvPr id="2" name="Slide Number Placeholder 1">
            <a:extLst>
              <a:ext uri="{FF2B5EF4-FFF2-40B4-BE49-F238E27FC236}">
                <a16:creationId xmlns:a16="http://schemas.microsoft.com/office/drawing/2014/main" id="{8D0F31B1-B449-424B-B01E-B99F7C257D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118</a:t>
            </a:fld>
            <a:endParaRPr lang="en" dirty="0"/>
          </a:p>
        </p:txBody>
      </p:sp>
    </p:spTree>
    <p:extLst>
      <p:ext uri="{BB962C8B-B14F-4D97-AF65-F5344CB8AC3E}">
        <p14:creationId xmlns:p14="http://schemas.microsoft.com/office/powerpoint/2010/main" val="426234744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Concrete Implementation</a:t>
            </a:r>
            <a:br>
              <a:rPr lang="en-US" dirty="0">
                <a:solidFill>
                  <a:schemeClr val="tx1"/>
                </a:solidFill>
              </a:rPr>
            </a:br>
            <a:r>
              <a:rPr lang="en-US" dirty="0">
                <a:solidFill>
                  <a:schemeClr val="tx1"/>
                </a:solidFill>
              </a:rPr>
              <a:t>ITIL: Accounting System for Safety and Liveness</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sp>
        <p:nvSpPr>
          <p:cNvPr id="3" name="TextBox 2">
            <a:extLst>
              <a:ext uri="{FF2B5EF4-FFF2-40B4-BE49-F238E27FC236}">
                <a16:creationId xmlns:a16="http://schemas.microsoft.com/office/drawing/2014/main" id="{36B3EFD4-7740-614C-9DDB-5723B5F57788}"/>
              </a:ext>
            </a:extLst>
          </p:cNvPr>
          <p:cNvSpPr txBox="1"/>
          <p:nvPr/>
        </p:nvSpPr>
        <p:spPr>
          <a:xfrm>
            <a:off x="5832584" y="4544005"/>
            <a:ext cx="3275256" cy="369332"/>
          </a:xfrm>
          <a:prstGeom prst="rect">
            <a:avLst/>
          </a:prstGeom>
          <a:noFill/>
        </p:spPr>
        <p:txBody>
          <a:bodyPr wrap="none" rtlCol="0">
            <a:spAutoFit/>
          </a:bodyPr>
          <a:lstStyle/>
          <a:p>
            <a:pPr algn="ctr"/>
            <a:r>
              <a:rPr lang="en-TW" sz="900" dirty="0"/>
              <a:t>p.97 of Effective IT Service Management to ITIL and Beyond</a:t>
            </a:r>
          </a:p>
          <a:p>
            <a:pPr algn="ctr"/>
            <a:r>
              <a:rPr lang="en-US" sz="900" dirty="0"/>
              <a:t>B</a:t>
            </a:r>
            <a:r>
              <a:rPr lang="en-TW" sz="900" dirty="0"/>
              <a:t>y Rob Addy</a:t>
            </a:r>
          </a:p>
        </p:txBody>
      </p:sp>
      <p:pic>
        <p:nvPicPr>
          <p:cNvPr id="5" name="Picture 4">
            <a:extLst>
              <a:ext uri="{FF2B5EF4-FFF2-40B4-BE49-F238E27FC236}">
                <a16:creationId xmlns:a16="http://schemas.microsoft.com/office/drawing/2014/main" id="{967735F9-5029-4048-AAA2-ECFB5856195E}"/>
              </a:ext>
            </a:extLst>
          </p:cNvPr>
          <p:cNvPicPr>
            <a:picLocks noChangeAspect="1"/>
          </p:cNvPicPr>
          <p:nvPr/>
        </p:nvPicPr>
        <p:blipFill>
          <a:blip r:embed="rId3"/>
          <a:stretch>
            <a:fillRect/>
          </a:stretch>
        </p:blipFill>
        <p:spPr>
          <a:xfrm>
            <a:off x="6165050" y="1479292"/>
            <a:ext cx="2610323" cy="2845143"/>
          </a:xfrm>
          <a:prstGeom prst="rect">
            <a:avLst/>
          </a:prstGeom>
        </p:spPr>
      </p:pic>
      <p:pic>
        <p:nvPicPr>
          <p:cNvPr id="8" name="Picture 7">
            <a:extLst>
              <a:ext uri="{FF2B5EF4-FFF2-40B4-BE49-F238E27FC236}">
                <a16:creationId xmlns:a16="http://schemas.microsoft.com/office/drawing/2014/main" id="{F04B82C0-C519-8348-82E7-2C4880374BF8}"/>
              </a:ext>
            </a:extLst>
          </p:cNvPr>
          <p:cNvPicPr>
            <a:picLocks noChangeAspect="1"/>
          </p:cNvPicPr>
          <p:nvPr/>
        </p:nvPicPr>
        <p:blipFill>
          <a:blip r:embed="rId4"/>
          <a:stretch>
            <a:fillRect/>
          </a:stretch>
        </p:blipFill>
        <p:spPr>
          <a:xfrm>
            <a:off x="567841" y="1329827"/>
            <a:ext cx="5071227" cy="2994608"/>
          </a:xfrm>
          <a:prstGeom prst="rect">
            <a:avLst/>
          </a:prstGeom>
        </p:spPr>
      </p:pic>
      <p:sp>
        <p:nvSpPr>
          <p:cNvPr id="11" name="TextBox 10">
            <a:extLst>
              <a:ext uri="{FF2B5EF4-FFF2-40B4-BE49-F238E27FC236}">
                <a16:creationId xmlns:a16="http://schemas.microsoft.com/office/drawing/2014/main" id="{80E25197-A3AA-E44E-989B-99E1036925A0}"/>
              </a:ext>
            </a:extLst>
          </p:cNvPr>
          <p:cNvSpPr txBox="1"/>
          <p:nvPr/>
        </p:nvSpPr>
        <p:spPr>
          <a:xfrm>
            <a:off x="2376333" y="4544005"/>
            <a:ext cx="1454244" cy="369332"/>
          </a:xfrm>
          <a:prstGeom prst="rect">
            <a:avLst/>
          </a:prstGeom>
          <a:noFill/>
        </p:spPr>
        <p:txBody>
          <a:bodyPr wrap="none" rtlCol="0">
            <a:spAutoFit/>
          </a:bodyPr>
          <a:lstStyle/>
          <a:p>
            <a:pPr algn="ctr"/>
            <a:r>
              <a:rPr lang="en-TW" sz="900" dirty="0"/>
              <a:t>p.33 of ITIL for Dummies</a:t>
            </a:r>
          </a:p>
          <a:p>
            <a:pPr algn="ctr"/>
            <a:r>
              <a:rPr lang="en-US" sz="900" dirty="0"/>
              <a:t>B</a:t>
            </a:r>
            <a:r>
              <a:rPr lang="en-TW" sz="900" dirty="0"/>
              <a:t>y Peter Fareden</a:t>
            </a:r>
          </a:p>
        </p:txBody>
      </p:sp>
      <p:sp>
        <p:nvSpPr>
          <p:cNvPr id="2" name="Slide Number Placeholder 1">
            <a:extLst>
              <a:ext uri="{FF2B5EF4-FFF2-40B4-BE49-F238E27FC236}">
                <a16:creationId xmlns:a16="http://schemas.microsoft.com/office/drawing/2014/main" id="{58A4764E-69E5-674E-BD76-44B6E62393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119</a:t>
            </a:fld>
            <a:endParaRPr lang="en" dirty="0"/>
          </a:p>
        </p:txBody>
      </p:sp>
    </p:spTree>
    <p:extLst>
      <p:ext uri="{BB962C8B-B14F-4D97-AF65-F5344CB8AC3E}">
        <p14:creationId xmlns:p14="http://schemas.microsoft.com/office/powerpoint/2010/main" val="3849084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first Language Design Strategy</a:t>
            </a:r>
            <a:endParaRPr lang="en-US" dirty="0">
              <a:latin typeface="+mj-lt"/>
              <a:ea typeface="STXingkai" panose="02010800040101010101" pitchFamily="2" charset="-122"/>
            </a:endParaRPr>
          </a:p>
        </p:txBody>
      </p:sp>
      <p:sp>
        <p:nvSpPr>
          <p:cNvPr id="13" name="TextBox 12">
            <a:extLst>
              <a:ext uri="{FF2B5EF4-FFF2-40B4-BE49-F238E27FC236}">
                <a16:creationId xmlns:a16="http://schemas.microsoft.com/office/drawing/2014/main" id="{519EB944-030B-1D4A-93DD-4A584CA45BC6}"/>
              </a:ext>
            </a:extLst>
          </p:cNvPr>
          <p:cNvSpPr txBox="1"/>
          <p:nvPr/>
        </p:nvSpPr>
        <p:spPr>
          <a:xfrm>
            <a:off x="6302783" y="2623305"/>
            <a:ext cx="2042547" cy="523220"/>
          </a:xfrm>
          <a:prstGeom prst="rect">
            <a:avLst/>
          </a:prstGeom>
          <a:noFill/>
        </p:spPr>
        <p:txBody>
          <a:bodyPr wrap="none" rtlCol="0">
            <a:spAutoFit/>
          </a:bodyPr>
          <a:lstStyle/>
          <a:p>
            <a:r>
              <a:rPr lang="en-TW" dirty="0"/>
              <a:t>Prof. Ray Dougherty</a:t>
            </a:r>
          </a:p>
          <a:p>
            <a:r>
              <a:rPr lang="en-TW" dirty="0"/>
              <a:t>	Oct-9, 2020</a:t>
            </a:r>
          </a:p>
        </p:txBody>
      </p:sp>
      <p:sp>
        <p:nvSpPr>
          <p:cNvPr id="11" name="TextBox 10">
            <a:extLst>
              <a:ext uri="{FF2B5EF4-FFF2-40B4-BE49-F238E27FC236}">
                <a16:creationId xmlns:a16="http://schemas.microsoft.com/office/drawing/2014/main" id="{4A043D05-A19D-0E4A-8DFA-6AA6E5F7E9DB}"/>
              </a:ext>
            </a:extLst>
          </p:cNvPr>
          <p:cNvSpPr txBox="1"/>
          <p:nvPr/>
        </p:nvSpPr>
        <p:spPr>
          <a:xfrm>
            <a:off x="795355" y="1969445"/>
            <a:ext cx="7673897" cy="646331"/>
          </a:xfrm>
          <a:prstGeom prst="rect">
            <a:avLst/>
          </a:prstGeom>
          <a:noFill/>
        </p:spPr>
        <p:txBody>
          <a:bodyPr wrap="none" rtlCol="0">
            <a:spAutoFit/>
          </a:bodyPr>
          <a:lstStyle/>
          <a:p>
            <a:pPr algn="ctr"/>
            <a:r>
              <a:rPr lang="en-US" sz="3600" dirty="0"/>
              <a:t>Separate structures from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865693" y="3270244"/>
            <a:ext cx="7776488" cy="369332"/>
          </a:xfrm>
          <a:prstGeom prst="rect">
            <a:avLst/>
          </a:prstGeom>
          <a:noFill/>
        </p:spPr>
        <p:txBody>
          <a:bodyPr wrap="none" rtlCol="0">
            <a:spAutoFit/>
          </a:bodyPr>
          <a:lstStyle/>
          <a:p>
            <a:r>
              <a:rPr lang="en-TW" sz="1800" dirty="0"/>
              <a:t>Unary and Universal Arithmetic only needs one symbol and one operation.</a:t>
            </a:r>
          </a:p>
        </p:txBody>
      </p:sp>
      <p:sp>
        <p:nvSpPr>
          <p:cNvPr id="9" name="TextBox 8">
            <a:extLst>
              <a:ext uri="{FF2B5EF4-FFF2-40B4-BE49-F238E27FC236}">
                <a16:creationId xmlns:a16="http://schemas.microsoft.com/office/drawing/2014/main" id="{9962ED06-E736-4947-BEA6-CE62D3BB69E2}"/>
              </a:ext>
            </a:extLst>
          </p:cNvPr>
          <p:cNvSpPr txBox="1"/>
          <p:nvPr/>
        </p:nvSpPr>
        <p:spPr>
          <a:xfrm>
            <a:off x="382038" y="3887015"/>
            <a:ext cx="8635697" cy="369332"/>
          </a:xfrm>
          <a:prstGeom prst="rect">
            <a:avLst/>
          </a:prstGeom>
          <a:noFill/>
        </p:spPr>
        <p:txBody>
          <a:bodyPr wrap="none" rtlCol="0">
            <a:spAutoFit/>
          </a:bodyPr>
          <a:lstStyle/>
          <a:p>
            <a:r>
              <a:rPr lang="en-TW" sz="1800" dirty="0"/>
              <a:t>For political correctness, maybe use a symmetry-breaking symbol, rather than B/W.</a:t>
            </a:r>
          </a:p>
        </p:txBody>
      </p:sp>
      <p:sp>
        <p:nvSpPr>
          <p:cNvPr id="3" name="Slide Number Placeholder 2">
            <a:extLst>
              <a:ext uri="{FF2B5EF4-FFF2-40B4-BE49-F238E27FC236}">
                <a16:creationId xmlns:a16="http://schemas.microsoft.com/office/drawing/2014/main" id="{865E1C24-DD5D-7740-B8AF-62A4566B16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spTree>
    <p:extLst>
      <p:ext uri="{BB962C8B-B14F-4D97-AF65-F5344CB8AC3E}">
        <p14:creationId xmlns:p14="http://schemas.microsoft.com/office/powerpoint/2010/main" val="29658576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91618" y="183414"/>
            <a:ext cx="5360763" cy="600164"/>
          </a:xfrm>
          <a:prstGeom prst="rect">
            <a:avLst/>
          </a:prstGeom>
          <a:noFill/>
        </p:spPr>
        <p:txBody>
          <a:bodyPr wrap="none" rtlCol="0">
            <a:spAutoFit/>
          </a:bodyPr>
          <a:lstStyle/>
          <a:p>
            <a:pPr algn="ctr" defTabSz="342900">
              <a:defRPr/>
            </a:pPr>
            <a:r>
              <a:rPr lang="en-US" altLang="zh-TW" sz="3300" dirty="0">
                <a:solidFill>
                  <a:schemeClr val="tx1"/>
                </a:solidFill>
                <a:latin typeface="+mj-lt"/>
                <a:ea typeface="STXinwei" panose="02010800040101010101" pitchFamily="2" charset="-122"/>
                <a:cs typeface="Weibei SC" charset="-122"/>
              </a:rPr>
              <a:t>ITIL’s Service Classification</a:t>
            </a:r>
            <a:endParaRPr lang="en-US" sz="3300" kern="1200" dirty="0">
              <a:solidFill>
                <a:schemeClr val="tx1"/>
              </a:solidFill>
              <a:latin typeface="+mj-lt"/>
              <a:ea typeface="STXinwei" panose="02010800040101010101" pitchFamily="2" charset="-122"/>
              <a:cs typeface="Weibei SC" charset="-122"/>
            </a:endParaRPr>
          </a:p>
        </p:txBody>
      </p:sp>
      <p:sp>
        <p:nvSpPr>
          <p:cNvPr id="4" name="Slide Number Placeholder 3">
            <a:extLst>
              <a:ext uri="{FF2B5EF4-FFF2-40B4-BE49-F238E27FC236}">
                <a16:creationId xmlns:a16="http://schemas.microsoft.com/office/drawing/2014/main" id="{496AC4BB-27A7-FA48-AE1A-3F311E2E0DF1}"/>
              </a:ext>
            </a:extLst>
          </p:cNvPr>
          <p:cNvSpPr>
            <a:spLocks noGrp="1"/>
          </p:cNvSpPr>
          <p:nvPr>
            <p:ph type="sldNum" sz="quarter" idx="12"/>
          </p:nvPr>
        </p:nvSpPr>
        <p:spPr/>
        <p:txBody>
          <a:bodyPr/>
          <a:lstStyle/>
          <a:p>
            <a:fld id="{713C7D3C-22D2-7449-8935-5F36E8921380}" type="slidenum">
              <a:rPr lang="en-US" smtClean="0"/>
              <a:pPr/>
              <a:t>120</a:t>
            </a:fld>
            <a:endParaRPr lang="en-US" dirty="0"/>
          </a:p>
        </p:txBody>
      </p:sp>
      <p:grpSp>
        <p:nvGrpSpPr>
          <p:cNvPr id="15" name="Group 14">
            <a:extLst>
              <a:ext uri="{FF2B5EF4-FFF2-40B4-BE49-F238E27FC236}">
                <a16:creationId xmlns:a16="http://schemas.microsoft.com/office/drawing/2014/main" id="{9EC2FE59-52FA-7541-8BBA-57B62ABF1FC8}"/>
              </a:ext>
            </a:extLst>
          </p:cNvPr>
          <p:cNvGrpSpPr/>
          <p:nvPr/>
        </p:nvGrpSpPr>
        <p:grpSpPr>
          <a:xfrm>
            <a:off x="1043693" y="871430"/>
            <a:ext cx="7056611" cy="4185387"/>
            <a:chOff x="1235946" y="871430"/>
            <a:chExt cx="7056611" cy="4185387"/>
          </a:xfrm>
        </p:grpSpPr>
        <p:pic>
          <p:nvPicPr>
            <p:cNvPr id="5" name="Picture 4">
              <a:extLst>
                <a:ext uri="{FF2B5EF4-FFF2-40B4-BE49-F238E27FC236}">
                  <a16:creationId xmlns:a16="http://schemas.microsoft.com/office/drawing/2014/main" id="{0229E43A-C47F-7F43-9DA7-294C89CC387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5400000">
              <a:off x="2734574" y="-627198"/>
              <a:ext cx="3879454" cy="6876709"/>
            </a:xfrm>
            <a:prstGeom prst="rect">
              <a:avLst/>
            </a:prstGeom>
          </p:spPr>
        </p:pic>
        <p:sp>
          <p:nvSpPr>
            <p:cNvPr id="12" name="TextBox 11">
              <a:extLst>
                <a:ext uri="{FF2B5EF4-FFF2-40B4-BE49-F238E27FC236}">
                  <a16:creationId xmlns:a16="http://schemas.microsoft.com/office/drawing/2014/main" id="{87A7D7E2-EF6C-B542-9A7D-2DC8B78438BD}"/>
                </a:ext>
              </a:extLst>
            </p:cNvPr>
            <p:cNvSpPr txBox="1"/>
            <p:nvPr/>
          </p:nvSpPr>
          <p:spPr>
            <a:xfrm>
              <a:off x="3441882" y="4895234"/>
              <a:ext cx="2260234"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50" b="0" i="0" u="none" strike="noStrike" cap="none" spc="0" normalizeH="0" baseline="0" dirty="0">
                  <a:ln>
                    <a:noFill/>
                  </a:ln>
                  <a:solidFill>
                    <a:schemeClr val="tx1"/>
                  </a:solidFill>
                  <a:effectLst/>
                  <a:uFillTx/>
                  <a:latin typeface="+mj-lt"/>
                  <a:ea typeface="+mj-ea"/>
                  <a:cs typeface="+mj-cs"/>
                  <a:sym typeface="Arial"/>
                </a:rPr>
                <a:t>Image Source: ITIL for Dummies P.74</a:t>
              </a:r>
            </a:p>
          </p:txBody>
        </p:sp>
        <p:sp>
          <p:nvSpPr>
            <p:cNvPr id="13" name="TextBox 12">
              <a:extLst>
                <a:ext uri="{FF2B5EF4-FFF2-40B4-BE49-F238E27FC236}">
                  <a16:creationId xmlns:a16="http://schemas.microsoft.com/office/drawing/2014/main" id="{91D659FA-CCC9-C74A-A454-1BF9E872C51F}"/>
                </a:ext>
              </a:extLst>
            </p:cNvPr>
            <p:cNvSpPr txBox="1"/>
            <p:nvPr/>
          </p:nvSpPr>
          <p:spPr>
            <a:xfrm>
              <a:off x="6138121" y="4890836"/>
              <a:ext cx="2154436" cy="138499"/>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900" b="0" i="0" u="none" strike="noStrike" cap="none" spc="0" normalizeH="0" baseline="0" dirty="0">
                  <a:ln>
                    <a:noFill/>
                  </a:ln>
                  <a:solidFill>
                    <a:srgbClr val="002060"/>
                  </a:solidFill>
                  <a:effectLst/>
                  <a:uFillTx/>
                  <a:latin typeface="+mj-lt"/>
                  <a:ea typeface="+mj-ea"/>
                  <a:cs typeface="+mj-cs"/>
                  <a:sym typeface="Arial"/>
                </a:rPr>
                <a:t>The </a:t>
              </a:r>
              <a:r>
                <a:rPr kumimoji="0" lang="en-TW" sz="900" b="0" i="0" u="none" strike="noStrike" cap="none" spc="0" normalizeH="0" baseline="0" dirty="0">
                  <a:ln>
                    <a:noFill/>
                  </a:ln>
                  <a:solidFill>
                    <a:schemeClr val="tx1"/>
                  </a:solidFill>
                  <a:effectLst/>
                  <a:uFillTx/>
                  <a:latin typeface="+mj-lt"/>
                  <a:ea typeface="+mj-ea"/>
                  <a:cs typeface="+mj-cs"/>
                  <a:sym typeface="Arial"/>
                  <a:hlinkClick r:id="rId3">
                    <a:extLst>
                      <a:ext uri="{A12FA001-AC4F-418D-AE19-62706E023703}">
                        <ahyp:hlinkClr xmlns:ahyp="http://schemas.microsoft.com/office/drawing/2018/hyperlinkcolor" val="tx"/>
                      </a:ext>
                    </a:extLst>
                  </a:hlinkClick>
                </a:rPr>
                <a:t>Cabinet Office </a:t>
              </a:r>
              <a:r>
                <a:rPr kumimoji="0" lang="en-TW" sz="900" b="0" i="0" u="none" strike="noStrike" cap="none" spc="0" normalizeH="0" baseline="0" dirty="0">
                  <a:ln>
                    <a:noFill/>
                  </a:ln>
                  <a:solidFill>
                    <a:srgbClr val="002060"/>
                  </a:solidFill>
                  <a:effectLst/>
                  <a:uFillTx/>
                  <a:latin typeface="+mj-lt"/>
                  <a:ea typeface="+mj-ea"/>
                  <a:cs typeface="+mj-cs"/>
                  <a:sym typeface="Arial"/>
                </a:rPr>
                <a:t>refers to </a:t>
              </a:r>
              <a:r>
                <a:rPr kumimoji="0" lang="en-TW" sz="900" b="0" i="0" u="none" strike="noStrike" cap="none" spc="0" normalizeH="0" baseline="0" dirty="0">
                  <a:ln>
                    <a:noFill/>
                  </a:ln>
                  <a:solidFill>
                    <a:srgbClr val="002060"/>
                  </a:solidFill>
                  <a:effectLst/>
                  <a:uFillTx/>
                  <a:latin typeface="+mj-lt"/>
                  <a:ea typeface="+mj-ea"/>
                  <a:cs typeface="+mj-cs"/>
                  <a:sym typeface="Arial"/>
                  <a:hlinkClick r:id="rId3"/>
                </a:rPr>
                <a:t>UK’s Cabinet</a:t>
              </a:r>
              <a:r>
                <a:rPr kumimoji="0" lang="en-TW" sz="900" b="0" i="0" u="none" strike="noStrike" cap="none" spc="0" normalizeH="0" baseline="0" dirty="0">
                  <a:ln>
                    <a:noFill/>
                  </a:ln>
                  <a:solidFill>
                    <a:srgbClr val="002060"/>
                  </a:solidFill>
                  <a:effectLst/>
                  <a:uFillTx/>
                  <a:latin typeface="+mj-lt"/>
                  <a:ea typeface="+mj-ea"/>
                  <a:cs typeface="+mj-cs"/>
                  <a:sym typeface="Arial"/>
                </a:rPr>
                <a:t>.</a:t>
              </a:r>
            </a:p>
          </p:txBody>
        </p:sp>
        <p:pic>
          <p:nvPicPr>
            <p:cNvPr id="14" name="Picture 13">
              <a:extLst>
                <a:ext uri="{FF2B5EF4-FFF2-40B4-BE49-F238E27FC236}">
                  <a16:creationId xmlns:a16="http://schemas.microsoft.com/office/drawing/2014/main" id="{6BDF7B31-3525-FD4C-B0B2-E963BCFD86A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620895" y="4718053"/>
              <a:ext cx="3491761" cy="172783"/>
            </a:xfrm>
            <a:prstGeom prst="rect">
              <a:avLst/>
            </a:prstGeom>
          </p:spPr>
        </p:pic>
      </p:grpSp>
    </p:spTree>
    <p:extLst>
      <p:ext uri="{BB962C8B-B14F-4D97-AF65-F5344CB8AC3E}">
        <p14:creationId xmlns:p14="http://schemas.microsoft.com/office/powerpoint/2010/main" val="346394991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B0DA02A-12B2-EF43-9754-05E436BB64D5}"/>
              </a:ext>
            </a:extLst>
          </p:cNvPr>
          <p:cNvGraphicFramePr>
            <a:graphicFrameLocks noGrp="1"/>
          </p:cNvGraphicFramePr>
          <p:nvPr/>
        </p:nvGraphicFramePr>
        <p:xfrm>
          <a:off x="381000" y="914401"/>
          <a:ext cx="8443002" cy="3836292"/>
        </p:xfrm>
        <a:graphic>
          <a:graphicData uri="http://schemas.openxmlformats.org/drawingml/2006/table">
            <a:tbl>
              <a:tblPr firstRow="1" bandRow="1">
                <a:tableStyleId>{5C22544A-7EE6-4342-B048-85BDC9FD1C3A}</a:tableStyleId>
              </a:tblPr>
              <a:tblGrid>
                <a:gridCol w="2692400">
                  <a:extLst>
                    <a:ext uri="{9D8B030D-6E8A-4147-A177-3AD203B41FA5}">
                      <a16:colId xmlns:a16="http://schemas.microsoft.com/office/drawing/2014/main" val="20000"/>
                    </a:ext>
                  </a:extLst>
                </a:gridCol>
                <a:gridCol w="3175000">
                  <a:extLst>
                    <a:ext uri="{9D8B030D-6E8A-4147-A177-3AD203B41FA5}">
                      <a16:colId xmlns:a16="http://schemas.microsoft.com/office/drawing/2014/main" val="20001"/>
                    </a:ext>
                  </a:extLst>
                </a:gridCol>
                <a:gridCol w="2575602">
                  <a:extLst>
                    <a:ext uri="{9D8B030D-6E8A-4147-A177-3AD203B41FA5}">
                      <a16:colId xmlns:a16="http://schemas.microsoft.com/office/drawing/2014/main" val="20002"/>
                    </a:ext>
                  </a:extLst>
                </a:gridCol>
              </a:tblGrid>
              <a:tr h="597371">
                <a:tc>
                  <a:txBody>
                    <a:bodyPr/>
                    <a:lstStyle/>
                    <a:p>
                      <a:pPr algn="ctr"/>
                      <a:r>
                        <a:rPr lang="en-US" altLang="zh-CN" sz="2400" dirty="0">
                          <a:latin typeface="STXinwei" panose="02010800040101010101" pitchFamily="2" charset="-122"/>
                          <a:ea typeface="STXinwei" panose="02010800040101010101" pitchFamily="2" charset="-122"/>
                          <a:cs typeface="Weibei SC" charset="-122"/>
                        </a:rPr>
                        <a:t>Asset Container</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sz="2400" dirty="0">
                          <a:latin typeface="STXinwei" panose="02010800040101010101" pitchFamily="2" charset="-122"/>
                          <a:ea typeface="STXinwei" panose="02010800040101010101" pitchFamily="2" charset="-122"/>
                          <a:cs typeface="Weibei SC" charset="-122"/>
                        </a:rPr>
                        <a:t>Operations</a:t>
                      </a:r>
                    </a:p>
                  </a:txBody>
                  <a:tcPr marL="68580" marR="68580" marT="34290" marB="34290" anchor="ctr"/>
                </a:tc>
                <a:tc>
                  <a:txBody>
                    <a:bodyPr/>
                    <a:lstStyle/>
                    <a:p>
                      <a:pPr algn="ctr"/>
                      <a:r>
                        <a:rPr lang="en-US" altLang="zh-CN" sz="2400" dirty="0">
                          <a:latin typeface="STXinwei" panose="02010800040101010101" pitchFamily="2" charset="-122"/>
                          <a:ea typeface="STXinwei" panose="02010800040101010101" pitchFamily="2" charset="-122"/>
                          <a:cs typeface="Weibei SC" charset="-122"/>
                        </a:rPr>
                        <a:t>Tools</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0"/>
                  </a:ext>
                </a:extLst>
              </a:tr>
              <a:tr h="597371">
                <a:tc>
                  <a:txBody>
                    <a:bodyPr/>
                    <a:lstStyle/>
                    <a:p>
                      <a:pPr algn="ctr"/>
                      <a:r>
                        <a:rPr lang="en-US" altLang="zh-CN" sz="1800" dirty="0">
                          <a:latin typeface="STXinwei" panose="02010800040101010101" pitchFamily="2" charset="-122"/>
                          <a:ea typeface="STXinwei" panose="02010800040101010101" pitchFamily="2" charset="-122"/>
                          <a:cs typeface="Weibei SC" charset="-122"/>
                        </a:rPr>
                        <a:t>File(Document)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Content Editing</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CN" sz="1800" dirty="0" err="1">
                          <a:latin typeface="STXinwei" panose="02010800040101010101" pitchFamily="2" charset="-122"/>
                          <a:ea typeface="STXinwei" panose="02010800040101010101" pitchFamily="2" charset="-122"/>
                          <a:cs typeface="Weibei SC" charset="-122"/>
                        </a:rPr>
                        <a:t>MediaWiki</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1"/>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STXinwei" panose="02010800040101010101" pitchFamily="2" charset="-122"/>
                          <a:ea typeface="STXinwei" panose="02010800040101010101" pitchFamily="2" charset="-122"/>
                          <a:cs typeface="Weibei SC" charset="-122"/>
                        </a:rPr>
                        <a:t>File Directories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Changing File Structures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Git</a:t>
                      </a:r>
                    </a:p>
                  </a:txBody>
                  <a:tcPr marL="68580" marR="68580" marT="34290" marB="34290" anchor="ctr"/>
                </a:tc>
                <a:extLst>
                  <a:ext uri="{0D108BD9-81ED-4DB2-BD59-A6C34878D82A}">
                    <a16:rowId xmlns:a16="http://schemas.microsoft.com/office/drawing/2014/main" val="10002"/>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STXinwei" panose="02010800040101010101" pitchFamily="2" charset="-122"/>
                          <a:ea typeface="STXinwei" panose="02010800040101010101" pitchFamily="2" charset="-122"/>
                          <a:cs typeface="Weibei SC" charset="-122"/>
                        </a:rPr>
                        <a:t>Micro Services</a:t>
                      </a: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Execute Programs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Docker</a:t>
                      </a:r>
                    </a:p>
                  </a:txBody>
                  <a:tcPr marL="68580" marR="68580" marT="34290" marB="34290" anchor="ctr"/>
                </a:tc>
                <a:extLst>
                  <a:ext uri="{0D108BD9-81ED-4DB2-BD59-A6C34878D82A}">
                    <a16:rowId xmlns:a16="http://schemas.microsoft.com/office/drawing/2014/main" val="10003"/>
                  </a:ext>
                </a:extLst>
              </a:tr>
              <a:tr h="849437">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Configuration Data</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Deployment &amp; Maintenance</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Kubernetes</a:t>
                      </a:r>
                    </a:p>
                  </a:txBody>
                  <a:tcPr marL="68580" marR="68580" marT="34290" marB="34290" anchor="ctr"/>
                </a:tc>
                <a:extLst>
                  <a:ext uri="{0D108BD9-81ED-4DB2-BD59-A6C34878D82A}">
                    <a16:rowId xmlns:a16="http://schemas.microsoft.com/office/drawing/2014/main" val="10004"/>
                  </a:ext>
                </a:extLst>
              </a:tr>
              <a:tr h="597371">
                <a:tc>
                  <a:txBody>
                    <a:bodyPr/>
                    <a:lstStyle/>
                    <a:p>
                      <a:pPr algn="ctr"/>
                      <a:r>
                        <a:rPr lang="en-US" altLang="zh-CN" sz="1800" baseline="0" dirty="0">
                          <a:latin typeface="STXinwei" panose="02010800040101010101" pitchFamily="2" charset="-122"/>
                          <a:ea typeface="STXinwei" panose="02010800040101010101" pitchFamily="2" charset="-122"/>
                          <a:cs typeface="Weibei SC" charset="-122"/>
                        </a:rPr>
                        <a:t>Physical Environment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Physical Actions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TW" sz="1800" dirty="0">
                          <a:latin typeface="STXinwei" panose="02010800040101010101" pitchFamily="2" charset="-122"/>
                          <a:ea typeface="STXinwei" panose="02010800040101010101" pitchFamily="2" charset="-122"/>
                          <a:cs typeface="Weibei SC" charset="-122"/>
                        </a:rPr>
                        <a:t>Hackerspaces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5"/>
                  </a:ext>
                </a:extLst>
              </a:tr>
            </a:tbl>
          </a:graphicData>
        </a:graphic>
      </p:graphicFrame>
      <p:sp>
        <p:nvSpPr>
          <p:cNvPr id="2" name="TextBox 1"/>
          <p:cNvSpPr txBox="1"/>
          <p:nvPr/>
        </p:nvSpPr>
        <p:spPr>
          <a:xfrm>
            <a:off x="2389035" y="206086"/>
            <a:ext cx="4213013" cy="600164"/>
          </a:xfrm>
          <a:prstGeom prst="rect">
            <a:avLst/>
          </a:prstGeom>
          <a:noFill/>
        </p:spPr>
        <p:txBody>
          <a:bodyPr wrap="none" rtlCol="0">
            <a:spAutoFit/>
          </a:bodyPr>
          <a:lstStyle/>
          <a:p>
            <a:pPr defTabSz="342900">
              <a:defRPr/>
            </a:pPr>
            <a:r>
              <a:rPr lang="en-US" altLang="zh-TW" sz="3300" dirty="0">
                <a:solidFill>
                  <a:schemeClr val="tx1"/>
                </a:solidFill>
                <a:latin typeface="STXinwei" panose="02010800040101010101" pitchFamily="2" charset="-122"/>
                <a:ea typeface="STXinwei" panose="02010800040101010101" pitchFamily="2" charset="-122"/>
                <a:cs typeface="Weibei SC" charset="-122"/>
              </a:rPr>
              <a:t>Types of Digital Assets</a:t>
            </a:r>
            <a:endParaRPr lang="en-US" sz="3300" kern="1200" dirty="0">
              <a:solidFill>
                <a:schemeClr val="tx1"/>
              </a:solidFill>
              <a:latin typeface="STXinwei" panose="02010800040101010101" pitchFamily="2" charset="-122"/>
              <a:ea typeface="STXinwei" panose="02010800040101010101" pitchFamily="2" charset="-122"/>
              <a:cs typeface="Weibei SC" charset="-122"/>
            </a:endParaRPr>
          </a:p>
        </p:txBody>
      </p:sp>
      <p:grpSp>
        <p:nvGrpSpPr>
          <p:cNvPr id="11" name="Group 10">
            <a:extLst>
              <a:ext uri="{FF2B5EF4-FFF2-40B4-BE49-F238E27FC236}">
                <a16:creationId xmlns:a16="http://schemas.microsoft.com/office/drawing/2014/main" id="{48AA84E6-F9E2-7948-BB5D-55D41DA5161F}"/>
              </a:ext>
            </a:extLst>
          </p:cNvPr>
          <p:cNvGrpSpPr/>
          <p:nvPr/>
        </p:nvGrpSpPr>
        <p:grpSpPr>
          <a:xfrm>
            <a:off x="7642530" y="1504813"/>
            <a:ext cx="884237" cy="3156902"/>
            <a:chOff x="10190039" y="1997242"/>
            <a:chExt cx="1178983" cy="4209203"/>
          </a:xfrm>
        </p:grpSpPr>
        <p:pic>
          <p:nvPicPr>
            <p:cNvPr id="6" name="Picture 5">
              <a:extLst>
                <a:ext uri="{FF2B5EF4-FFF2-40B4-BE49-F238E27FC236}">
                  <a16:creationId xmlns:a16="http://schemas.microsoft.com/office/drawing/2014/main" id="{28FF0B4E-F1C9-034F-A740-292E3AA154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14283" y="3659362"/>
              <a:ext cx="961869" cy="682461"/>
            </a:xfrm>
            <a:prstGeom prst="rect">
              <a:avLst/>
            </a:prstGeom>
          </p:spPr>
        </p:pic>
        <p:pic>
          <p:nvPicPr>
            <p:cNvPr id="8" name="Picture 7">
              <a:extLst>
                <a:ext uri="{FF2B5EF4-FFF2-40B4-BE49-F238E27FC236}">
                  <a16:creationId xmlns:a16="http://schemas.microsoft.com/office/drawing/2014/main" id="{55ABC89D-B287-3B47-9C9A-3162E38C0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8952" y="4601468"/>
              <a:ext cx="732533" cy="732533"/>
            </a:xfrm>
            <a:prstGeom prst="rect">
              <a:avLst/>
            </a:prstGeom>
          </p:spPr>
        </p:pic>
        <p:pic>
          <p:nvPicPr>
            <p:cNvPr id="3" name="Picture 2">
              <a:extLst>
                <a:ext uri="{FF2B5EF4-FFF2-40B4-BE49-F238E27FC236}">
                  <a16:creationId xmlns:a16="http://schemas.microsoft.com/office/drawing/2014/main" id="{C4F8E98E-1E8F-0446-BCC5-58D02F55A8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97578" y="5723656"/>
              <a:ext cx="763907" cy="482789"/>
            </a:xfrm>
            <a:prstGeom prst="rect">
              <a:avLst/>
            </a:prstGeom>
          </p:spPr>
        </p:pic>
        <p:pic>
          <p:nvPicPr>
            <p:cNvPr id="9" name="Picture 8">
              <a:extLst>
                <a:ext uri="{FF2B5EF4-FFF2-40B4-BE49-F238E27FC236}">
                  <a16:creationId xmlns:a16="http://schemas.microsoft.com/office/drawing/2014/main" id="{730B6AED-1491-1E4D-AD84-3048DC0F89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0039" y="2907394"/>
              <a:ext cx="1178983" cy="492323"/>
            </a:xfrm>
            <a:prstGeom prst="rect">
              <a:avLst/>
            </a:prstGeom>
          </p:spPr>
        </p:pic>
        <p:pic>
          <p:nvPicPr>
            <p:cNvPr id="10" name="Picture 9">
              <a:extLst>
                <a:ext uri="{FF2B5EF4-FFF2-40B4-BE49-F238E27FC236}">
                  <a16:creationId xmlns:a16="http://schemas.microsoft.com/office/drawing/2014/main" id="{0051AD3C-EB08-9342-8416-7C397D395F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49758" y="1997242"/>
              <a:ext cx="690917" cy="690917"/>
            </a:xfrm>
            <a:prstGeom prst="rect">
              <a:avLst/>
            </a:prstGeom>
          </p:spPr>
        </p:pic>
      </p:grpSp>
      <p:sp>
        <p:nvSpPr>
          <p:cNvPr id="4" name="Slide Number Placeholder 3">
            <a:extLst>
              <a:ext uri="{FF2B5EF4-FFF2-40B4-BE49-F238E27FC236}">
                <a16:creationId xmlns:a16="http://schemas.microsoft.com/office/drawing/2014/main" id="{496AC4BB-27A7-FA48-AE1A-3F311E2E0DF1}"/>
              </a:ext>
            </a:extLst>
          </p:cNvPr>
          <p:cNvSpPr>
            <a:spLocks noGrp="1"/>
          </p:cNvSpPr>
          <p:nvPr>
            <p:ph type="sldNum" sz="quarter" idx="12"/>
          </p:nvPr>
        </p:nvSpPr>
        <p:spPr/>
        <p:txBody>
          <a:bodyPr/>
          <a:lstStyle/>
          <a:p>
            <a:fld id="{713C7D3C-22D2-7449-8935-5F36E8921380}" type="slidenum">
              <a:rPr lang="en-US" smtClean="0"/>
              <a:pPr/>
              <a:t>121</a:t>
            </a:fld>
            <a:endParaRPr lang="en-US" dirty="0"/>
          </a:p>
        </p:txBody>
      </p:sp>
    </p:spTree>
    <p:extLst>
      <p:ext uri="{BB962C8B-B14F-4D97-AF65-F5344CB8AC3E}">
        <p14:creationId xmlns:p14="http://schemas.microsoft.com/office/powerpoint/2010/main" val="143125467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altLang="zh-TW" dirty="0">
                <a:solidFill>
                  <a:schemeClr val="tx1"/>
                </a:solidFill>
                <a:latin typeface="STXinwei" panose="02010800040101010101" pitchFamily="2" charset="-122"/>
                <a:ea typeface="STXinwei" panose="02010800040101010101" pitchFamily="2" charset="-122"/>
              </a:rPr>
              <a:t>Digital Tools in Software Containers</a:t>
            </a:r>
            <a:endParaRPr lang="zh-CN" altLang="en-US" dirty="0">
              <a:solidFill>
                <a:schemeClr val="tx1"/>
              </a:solidFill>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E07BD839-BFFB-574C-9670-2AE9A5239899}"/>
              </a:ext>
            </a:extLst>
          </p:cNvPr>
          <p:cNvPicPr>
            <a:picLocks noChangeAspect="1"/>
          </p:cNvPicPr>
          <p:nvPr/>
        </p:nvPicPr>
        <p:blipFill>
          <a:blip r:embed="rId2"/>
          <a:stretch>
            <a:fillRect/>
          </a:stretch>
        </p:blipFill>
        <p:spPr>
          <a:xfrm>
            <a:off x="523875" y="1063229"/>
            <a:ext cx="8096250" cy="3638550"/>
          </a:xfrm>
          <a:prstGeom prst="rect">
            <a:avLst/>
          </a:prstGeom>
        </p:spPr>
      </p:pic>
      <p:sp>
        <p:nvSpPr>
          <p:cNvPr id="3" name="Slide Number Placeholder 2">
            <a:extLst>
              <a:ext uri="{FF2B5EF4-FFF2-40B4-BE49-F238E27FC236}">
                <a16:creationId xmlns:a16="http://schemas.microsoft.com/office/drawing/2014/main" id="{DC36255C-7D9B-2C48-8250-FEB6A24F8A14}"/>
              </a:ext>
            </a:extLst>
          </p:cNvPr>
          <p:cNvSpPr>
            <a:spLocks noGrp="1"/>
          </p:cNvSpPr>
          <p:nvPr>
            <p:ph type="sldNum" sz="quarter" idx="12"/>
          </p:nvPr>
        </p:nvSpPr>
        <p:spPr/>
        <p:txBody>
          <a:bodyPr/>
          <a:lstStyle/>
          <a:p>
            <a:fld id="{713C7D3C-22D2-7449-8935-5F36E8921380}" type="slidenum">
              <a:rPr lang="en-US" smtClean="0"/>
              <a:pPr/>
              <a:t>122</a:t>
            </a:fld>
            <a:endParaRPr lang="en-US" dirty="0"/>
          </a:p>
        </p:txBody>
      </p:sp>
    </p:spTree>
    <p:extLst>
      <p:ext uri="{BB962C8B-B14F-4D97-AF65-F5344CB8AC3E}">
        <p14:creationId xmlns:p14="http://schemas.microsoft.com/office/powerpoint/2010/main" val="243918208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marL="0" marR="0" lvl="0" indent="0" algn="ctr" defTabSz="914400" rtl="0" eaLnBrk="0" fontAlgn="base" latinLnBrk="0" hangingPunct="0">
              <a:lnSpc>
                <a:spcPct val="100000"/>
              </a:lnSpc>
              <a:spcBef>
                <a:spcPct val="0"/>
              </a:spcBef>
              <a:spcAft>
                <a:spcPct val="0"/>
              </a:spcAft>
              <a:buClrTx/>
              <a:buSzTx/>
              <a:buFont typeface="Wingdings" pitchFamily="2" charset="2"/>
              <a:buNone/>
              <a:tabLst/>
              <a:defRPr/>
            </a:pPr>
            <a:endParaRPr kumimoji="0" lang="zh-TW" altLang="en-US" sz="1800" b="0"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a:sym typeface="Arial"/>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Computing Architectures associated with Tools</a:t>
            </a:r>
            <a:endParaRPr lang="en-US" altLang="zh-TW" sz="2400" dirty="0">
              <a:latin typeface="Comic Sans MS" panose="030F0902030302020204" pitchFamily="66" charset="0"/>
              <a:ea typeface="新細明體" panose="02020500000000000000" pitchFamily="18" charset="-120"/>
            </a:endParaRPr>
          </a:p>
        </p:txBody>
      </p:sp>
      <p:sp>
        <p:nvSpPr>
          <p:cNvPr id="25" name="Rectangle 24">
            <a:extLst>
              <a:ext uri="{FF2B5EF4-FFF2-40B4-BE49-F238E27FC236}">
                <a16:creationId xmlns:a16="http://schemas.microsoft.com/office/drawing/2014/main" id="{578B9DC0-60D4-DD4E-89CB-638863279C90}"/>
              </a:ext>
            </a:extLst>
          </p:cNvPr>
          <p:cNvSpPr/>
          <p:nvPr/>
        </p:nvSpPr>
        <p:spPr>
          <a:xfrm>
            <a:off x="322773" y="2206935"/>
            <a:ext cx="8594957" cy="2571750"/>
          </a:xfrm>
          <a:prstGeom prst="rect">
            <a:avLst/>
          </a:prstGeom>
          <a:gradFill>
            <a:gsLst>
              <a:gs pos="0">
                <a:srgbClr val="002060"/>
              </a:gs>
              <a:gs pos="45000">
                <a:schemeClr val="bg1"/>
              </a:gs>
              <a:gs pos="52000">
                <a:schemeClr val="bg1"/>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000" b="0" i="0" u="none" strike="noStrike" kern="0" cap="none" spc="0" normalizeH="0" baseline="0" noProof="0" dirty="0">
                <a:ln>
                  <a:noFill/>
                </a:ln>
                <a:solidFill>
                  <a:srgbClr val="000000"/>
                </a:solidFill>
                <a:effectLst/>
                <a:uLnTx/>
                <a:uFillTx/>
                <a:latin typeface="Arial"/>
                <a:ea typeface="+mn-ea"/>
                <a:cs typeface="+mn-cs"/>
                <a:sym typeface="Arial"/>
              </a:rPr>
              <a:t>Cloud Computing</a:t>
            </a:r>
          </a:p>
        </p:txBody>
      </p:sp>
      <p:sp>
        <p:nvSpPr>
          <p:cNvPr id="26" name="Rectangle 25">
            <a:extLst>
              <a:ext uri="{FF2B5EF4-FFF2-40B4-BE49-F238E27FC236}">
                <a16:creationId xmlns:a16="http://schemas.microsoft.com/office/drawing/2014/main" id="{4C09AD2C-1214-8049-BA44-A8A1B66EAA0D}"/>
              </a:ext>
            </a:extLst>
          </p:cNvPr>
          <p:cNvSpPr/>
          <p:nvPr/>
        </p:nvSpPr>
        <p:spPr>
          <a:xfrm>
            <a:off x="322773" y="1178907"/>
            <a:ext cx="8498453" cy="560935"/>
          </a:xfrm>
          <a:prstGeom prst="rect">
            <a:avLst/>
          </a:prstGeom>
          <a:gradFill flip="none" rotWithShape="1">
            <a:gsLst>
              <a:gs pos="0">
                <a:srgbClr val="002060"/>
              </a:gs>
              <a:gs pos="47000">
                <a:schemeClr val="bg1"/>
              </a:gs>
              <a:gs pos="54000">
                <a:schemeClr val="bg1"/>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000" b="0" i="0" u="none" strike="noStrike" kern="0" cap="none" spc="0" normalizeH="0" baseline="0" noProof="0" dirty="0">
                <a:ln>
                  <a:noFill/>
                </a:ln>
                <a:solidFill>
                  <a:srgbClr val="000000"/>
                </a:solidFill>
                <a:effectLst/>
                <a:uLnTx/>
                <a:uFillTx/>
                <a:latin typeface="Arial"/>
                <a:ea typeface="+mn-ea"/>
                <a:cs typeface="+mn-cs"/>
                <a:sym typeface="Arial"/>
              </a:rPr>
              <a:t>Abstract Specification</a:t>
            </a:r>
          </a:p>
        </p:txBody>
      </p:sp>
      <p:grpSp>
        <p:nvGrpSpPr>
          <p:cNvPr id="27" name="Group 26">
            <a:extLst>
              <a:ext uri="{FF2B5EF4-FFF2-40B4-BE49-F238E27FC236}">
                <a16:creationId xmlns:a16="http://schemas.microsoft.com/office/drawing/2014/main" id="{9C6E3635-ED45-E042-AA2D-C6881EA7316F}"/>
              </a:ext>
            </a:extLst>
          </p:cNvPr>
          <p:cNvGrpSpPr/>
          <p:nvPr/>
        </p:nvGrpSpPr>
        <p:grpSpPr>
          <a:xfrm>
            <a:off x="411505" y="2558558"/>
            <a:ext cx="8409720" cy="567337"/>
            <a:chOff x="315253" y="3295168"/>
            <a:chExt cx="8409720" cy="567337"/>
          </a:xfrm>
        </p:grpSpPr>
        <p:sp>
          <p:nvSpPr>
            <p:cNvPr id="28" name="Rectangle 27">
              <a:extLst>
                <a:ext uri="{FF2B5EF4-FFF2-40B4-BE49-F238E27FC236}">
                  <a16:creationId xmlns:a16="http://schemas.microsoft.com/office/drawing/2014/main" id="{85CC11E4-FD25-6844-A89A-7B50C7DC80D4}"/>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Deterministic</a:t>
              </a:r>
            </a:p>
          </p:txBody>
        </p:sp>
        <p:sp>
          <p:nvSpPr>
            <p:cNvPr id="29" name="Rectangle 28">
              <a:extLst>
                <a:ext uri="{FF2B5EF4-FFF2-40B4-BE49-F238E27FC236}">
                  <a16:creationId xmlns:a16="http://schemas.microsoft.com/office/drawing/2014/main" id="{C3DCA3FC-447B-3340-AABE-D9A1F849021C}"/>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Probabilistic</a:t>
              </a:r>
            </a:p>
          </p:txBody>
        </p:sp>
      </p:grpSp>
      <p:grpSp>
        <p:nvGrpSpPr>
          <p:cNvPr id="30" name="Group 29">
            <a:extLst>
              <a:ext uri="{FF2B5EF4-FFF2-40B4-BE49-F238E27FC236}">
                <a16:creationId xmlns:a16="http://schemas.microsoft.com/office/drawing/2014/main" id="{72D5A74F-6E07-8D48-A0E7-072DBEB94E92}"/>
              </a:ext>
            </a:extLst>
          </p:cNvPr>
          <p:cNvGrpSpPr/>
          <p:nvPr/>
        </p:nvGrpSpPr>
        <p:grpSpPr>
          <a:xfrm>
            <a:off x="409875" y="3329932"/>
            <a:ext cx="8419124" cy="576850"/>
            <a:chOff x="278407" y="2345549"/>
            <a:chExt cx="8419124" cy="576850"/>
          </a:xfrm>
        </p:grpSpPr>
        <p:sp>
          <p:nvSpPr>
            <p:cNvPr id="31" name="Rectangle 30">
              <a:extLst>
                <a:ext uri="{FF2B5EF4-FFF2-40B4-BE49-F238E27FC236}">
                  <a16:creationId xmlns:a16="http://schemas.microsoft.com/office/drawing/2014/main" id="{380B04B7-0A6F-3944-9C9A-DE00970D3997}"/>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Centralized</a:t>
              </a:r>
            </a:p>
          </p:txBody>
        </p:sp>
        <p:sp>
          <p:nvSpPr>
            <p:cNvPr id="32" name="Rectangle 31">
              <a:extLst>
                <a:ext uri="{FF2B5EF4-FFF2-40B4-BE49-F238E27FC236}">
                  <a16:creationId xmlns:a16="http://schemas.microsoft.com/office/drawing/2014/main" id="{BD9F12CB-3B72-CA4D-BA0B-0D60D50E6804}"/>
                </a:ext>
              </a:extLst>
            </p:cNvPr>
            <p:cNvSpPr/>
            <p:nvPr/>
          </p:nvSpPr>
          <p:spPr>
            <a:xfrm>
              <a:off x="2584413" y="2345549"/>
              <a:ext cx="3805483" cy="560935"/>
            </a:xfrm>
            <a:prstGeom prst="rect">
              <a:avLst/>
            </a:prstGeom>
            <a:gradFill>
              <a:gsLst>
                <a:gs pos="0">
                  <a:srgbClr val="5E637B"/>
                </a:gs>
                <a:gs pos="48000">
                  <a:schemeClr val="bg1"/>
                </a:gs>
                <a:gs pos="53000">
                  <a:schemeClr val="bg1"/>
                </a:gs>
                <a:gs pos="100000">
                  <a:schemeClr val="accent1">
                    <a:lumMod val="60000"/>
                    <a:lumOff val="40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Hybrid</a:t>
              </a:r>
            </a:p>
          </p:txBody>
        </p:sp>
        <p:sp>
          <p:nvSpPr>
            <p:cNvPr id="33" name="Rectangle 32">
              <a:extLst>
                <a:ext uri="{FF2B5EF4-FFF2-40B4-BE49-F238E27FC236}">
                  <a16:creationId xmlns:a16="http://schemas.microsoft.com/office/drawing/2014/main" id="{A2A27807-AE83-374D-A959-EA74FD88ADDC}"/>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Distributed</a:t>
              </a:r>
            </a:p>
          </p:txBody>
        </p:sp>
      </p:grpSp>
      <p:grpSp>
        <p:nvGrpSpPr>
          <p:cNvPr id="34" name="Group 33">
            <a:extLst>
              <a:ext uri="{FF2B5EF4-FFF2-40B4-BE49-F238E27FC236}">
                <a16:creationId xmlns:a16="http://schemas.microsoft.com/office/drawing/2014/main" id="{55B36FB9-9A1E-9342-93BF-8C8E39F29345}"/>
              </a:ext>
            </a:extLst>
          </p:cNvPr>
          <p:cNvGrpSpPr/>
          <p:nvPr/>
        </p:nvGrpSpPr>
        <p:grpSpPr>
          <a:xfrm>
            <a:off x="419279" y="4084218"/>
            <a:ext cx="8409720" cy="562538"/>
            <a:chOff x="278407" y="1588670"/>
            <a:chExt cx="8409720" cy="562538"/>
          </a:xfrm>
        </p:grpSpPr>
        <p:sp>
          <p:nvSpPr>
            <p:cNvPr id="35" name="Rectangle 34">
              <a:extLst>
                <a:ext uri="{FF2B5EF4-FFF2-40B4-BE49-F238E27FC236}">
                  <a16:creationId xmlns:a16="http://schemas.microsoft.com/office/drawing/2014/main" id="{7FA271D1-D7F4-6644-AE04-622C706155E0}"/>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Single/Multi Core</a:t>
              </a:r>
            </a:p>
          </p:txBody>
        </p:sp>
        <p:sp>
          <p:nvSpPr>
            <p:cNvPr id="36" name="Rectangle 35">
              <a:extLst>
                <a:ext uri="{FF2B5EF4-FFF2-40B4-BE49-F238E27FC236}">
                  <a16:creationId xmlns:a16="http://schemas.microsoft.com/office/drawing/2014/main" id="{24F61064-26BC-A443-A80F-E8C813FDAECD}"/>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Many Core</a:t>
              </a:r>
            </a:p>
          </p:txBody>
        </p:sp>
        <p:sp>
          <p:nvSpPr>
            <p:cNvPr id="37" name="Rectangle 36">
              <a:extLst>
                <a:ext uri="{FF2B5EF4-FFF2-40B4-BE49-F238E27FC236}">
                  <a16:creationId xmlns:a16="http://schemas.microsoft.com/office/drawing/2014/main" id="{CB80622B-9F34-0749-8B82-ACA1879B2600}"/>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Single Site</a:t>
              </a:r>
            </a:p>
          </p:txBody>
        </p:sp>
        <p:sp>
          <p:nvSpPr>
            <p:cNvPr id="38" name="Rectangle 37">
              <a:extLst>
                <a:ext uri="{FF2B5EF4-FFF2-40B4-BE49-F238E27FC236}">
                  <a16:creationId xmlns:a16="http://schemas.microsoft.com/office/drawing/2014/main" id="{CE3B092D-7A6E-8D4B-A228-86D53A70C91A}"/>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Multi Site</a:t>
              </a:r>
            </a:p>
          </p:txBody>
        </p:sp>
        <p:sp>
          <p:nvSpPr>
            <p:cNvPr id="39" name="Rectangle 38">
              <a:extLst>
                <a:ext uri="{FF2B5EF4-FFF2-40B4-BE49-F238E27FC236}">
                  <a16:creationId xmlns:a16="http://schemas.microsoft.com/office/drawing/2014/main" id="{25B3DF5C-1260-434F-BC30-F5AD621EC678}"/>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Many Site</a:t>
              </a:r>
            </a:p>
          </p:txBody>
        </p:sp>
      </p:grpSp>
      <p:sp>
        <p:nvSpPr>
          <p:cNvPr id="40" name="Curved Right Arrow 39">
            <a:extLst>
              <a:ext uri="{FF2B5EF4-FFF2-40B4-BE49-F238E27FC236}">
                <a16:creationId xmlns:a16="http://schemas.microsoft.com/office/drawing/2014/main" id="{F28338D0-A631-A14E-A36D-295AAC703D13}"/>
              </a:ext>
            </a:extLst>
          </p:cNvPr>
          <p:cNvSpPr/>
          <p:nvPr/>
        </p:nvSpPr>
        <p:spPr>
          <a:xfrm>
            <a:off x="3519590" y="179427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41" name="Curved Right Arrow 40">
            <a:extLst>
              <a:ext uri="{FF2B5EF4-FFF2-40B4-BE49-F238E27FC236}">
                <a16:creationId xmlns:a16="http://schemas.microsoft.com/office/drawing/2014/main" id="{A97B1122-84F0-7C4B-A064-5C7B8CF05E4A}"/>
              </a:ext>
            </a:extLst>
          </p:cNvPr>
          <p:cNvSpPr/>
          <p:nvPr/>
        </p:nvSpPr>
        <p:spPr>
          <a:xfrm rot="10800000">
            <a:off x="5614734" y="176476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000000"/>
              </a:solidFill>
              <a:effectLst/>
              <a:uLnTx/>
              <a:uFillTx/>
              <a:latin typeface="Arial"/>
              <a:ea typeface="+mn-ea"/>
              <a:cs typeface="+mn-cs"/>
              <a:sym typeface="Arial"/>
            </a:endParaRPr>
          </a:p>
        </p:txBody>
      </p:sp>
      <p:pic>
        <p:nvPicPr>
          <p:cNvPr id="24" name="Picture 2" descr="Devsecops-Illustretion-ICon-1">
            <a:hlinkClick r:id="rId4"/>
            <a:extLst>
              <a:ext uri="{FF2B5EF4-FFF2-40B4-BE49-F238E27FC236}">
                <a16:creationId xmlns:a16="http://schemas.microsoft.com/office/drawing/2014/main" id="{1C63E6B6-90C1-E542-AD35-405B4FAB4A6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144632" y="1722994"/>
            <a:ext cx="854734" cy="560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hlinkClick r:id="rId6"/>
            <a:extLst>
              <a:ext uri="{FF2B5EF4-FFF2-40B4-BE49-F238E27FC236}">
                <a16:creationId xmlns:a16="http://schemas.microsoft.com/office/drawing/2014/main" id="{A6A0325E-CA0A-D842-BB2E-E96B80D1534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387518" y="967021"/>
            <a:ext cx="586262" cy="39005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hlinkClick r:id="rId8"/>
            <a:extLst>
              <a:ext uri="{FF2B5EF4-FFF2-40B4-BE49-F238E27FC236}">
                <a16:creationId xmlns:a16="http://schemas.microsoft.com/office/drawing/2014/main" id="{2F1F1B67-6366-2841-B174-E2F7F0F8C95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064884" y="964880"/>
            <a:ext cx="895344" cy="381068"/>
          </a:xfrm>
          <a:prstGeom prst="rect">
            <a:avLst/>
          </a:prstGeom>
        </p:spPr>
      </p:pic>
      <p:pic>
        <p:nvPicPr>
          <p:cNvPr id="4" name="Picture 3">
            <a:hlinkClick r:id="rId10"/>
            <a:extLst>
              <a:ext uri="{FF2B5EF4-FFF2-40B4-BE49-F238E27FC236}">
                <a16:creationId xmlns:a16="http://schemas.microsoft.com/office/drawing/2014/main" id="{6E7CE2E2-2A28-CF49-B4F6-A07BAA274B0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051333" y="960279"/>
            <a:ext cx="746456" cy="385669"/>
          </a:xfrm>
          <a:prstGeom prst="rect">
            <a:avLst/>
          </a:prstGeom>
        </p:spPr>
      </p:pic>
      <p:pic>
        <p:nvPicPr>
          <p:cNvPr id="42" name="Picture 41">
            <a:hlinkClick r:id="rId12"/>
            <a:extLst>
              <a:ext uri="{FF2B5EF4-FFF2-40B4-BE49-F238E27FC236}">
                <a16:creationId xmlns:a16="http://schemas.microsoft.com/office/drawing/2014/main" id="{F3226E5D-72E6-9042-B049-6697DB780296}"/>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404832" y="1880628"/>
            <a:ext cx="897183" cy="873152"/>
          </a:xfrm>
          <a:prstGeom prst="rect">
            <a:avLst/>
          </a:prstGeom>
        </p:spPr>
      </p:pic>
      <p:sp>
        <p:nvSpPr>
          <p:cNvPr id="5" name="Slide Number Placeholder 4">
            <a:extLst>
              <a:ext uri="{FF2B5EF4-FFF2-40B4-BE49-F238E27FC236}">
                <a16:creationId xmlns:a16="http://schemas.microsoft.com/office/drawing/2014/main" id="{31F465DE-4B11-1848-942B-9AECB6BF3164}"/>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123</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10" name="Picture 9">
            <a:extLst>
              <a:ext uri="{FF2B5EF4-FFF2-40B4-BE49-F238E27FC236}">
                <a16:creationId xmlns:a16="http://schemas.microsoft.com/office/drawing/2014/main" id="{9DF98D50-1D02-6040-947F-9B369624CFAB}"/>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685320" y="1880628"/>
            <a:ext cx="1491747" cy="863193"/>
          </a:xfrm>
          <a:prstGeom prst="rect">
            <a:avLst/>
          </a:prstGeom>
        </p:spPr>
      </p:pic>
      <p:pic>
        <p:nvPicPr>
          <p:cNvPr id="45" name="Picture 44">
            <a:extLst>
              <a:ext uri="{FF2B5EF4-FFF2-40B4-BE49-F238E27FC236}">
                <a16:creationId xmlns:a16="http://schemas.microsoft.com/office/drawing/2014/main" id="{F1175AA5-5274-6541-B0E6-C8C9E6D01FEB}"/>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65748" y="4627033"/>
            <a:ext cx="572930" cy="362092"/>
          </a:xfrm>
          <a:prstGeom prst="rect">
            <a:avLst/>
          </a:prstGeom>
        </p:spPr>
      </p:pic>
      <p:pic>
        <p:nvPicPr>
          <p:cNvPr id="46" name="Picture 45">
            <a:hlinkClick r:id="rId16"/>
            <a:extLst>
              <a:ext uri="{FF2B5EF4-FFF2-40B4-BE49-F238E27FC236}">
                <a16:creationId xmlns:a16="http://schemas.microsoft.com/office/drawing/2014/main" id="{45901194-B839-EE4B-88EF-0F32AD544E21}"/>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7856261" y="4530327"/>
            <a:ext cx="437097" cy="488581"/>
          </a:xfrm>
          <a:prstGeom prst="rect">
            <a:avLst/>
          </a:prstGeom>
        </p:spPr>
      </p:pic>
      <p:pic>
        <p:nvPicPr>
          <p:cNvPr id="47" name="Picture 46">
            <a:extLst>
              <a:ext uri="{FF2B5EF4-FFF2-40B4-BE49-F238E27FC236}">
                <a16:creationId xmlns:a16="http://schemas.microsoft.com/office/drawing/2014/main" id="{025704F4-2BB5-2D4A-B5E4-5BAD66A56845}"/>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6073318" y="4523210"/>
            <a:ext cx="548700" cy="522484"/>
          </a:xfrm>
          <a:prstGeom prst="rect">
            <a:avLst/>
          </a:prstGeom>
        </p:spPr>
      </p:pic>
      <p:pic>
        <p:nvPicPr>
          <p:cNvPr id="48" name="Picture 47">
            <a:hlinkClick r:id="rId19"/>
            <a:extLst>
              <a:ext uri="{FF2B5EF4-FFF2-40B4-BE49-F238E27FC236}">
                <a16:creationId xmlns:a16="http://schemas.microsoft.com/office/drawing/2014/main" id="{51847CF9-1E4D-0548-BD36-00035656AF3D}"/>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2596657" y="4540689"/>
            <a:ext cx="630283" cy="464292"/>
          </a:xfrm>
          <a:prstGeom prst="rect">
            <a:avLst/>
          </a:prstGeom>
        </p:spPr>
      </p:pic>
      <p:pic>
        <p:nvPicPr>
          <p:cNvPr id="50" name="Picture 49">
            <a:hlinkClick r:id="rId21"/>
            <a:extLst>
              <a:ext uri="{FF2B5EF4-FFF2-40B4-BE49-F238E27FC236}">
                <a16:creationId xmlns:a16="http://schemas.microsoft.com/office/drawing/2014/main" id="{C19B6101-FB3A-7D41-BBEB-AA38527B694E}"/>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091169" y="4486361"/>
            <a:ext cx="961660" cy="497410"/>
          </a:xfrm>
          <a:prstGeom prst="rect">
            <a:avLst/>
          </a:prstGeom>
        </p:spPr>
      </p:pic>
      <p:sp>
        <p:nvSpPr>
          <p:cNvPr id="51" name="TextBox 50">
            <a:extLst>
              <a:ext uri="{FF2B5EF4-FFF2-40B4-BE49-F238E27FC236}">
                <a16:creationId xmlns:a16="http://schemas.microsoft.com/office/drawing/2014/main" id="{38BA2B40-620B-764C-8D65-12128E479F52}"/>
              </a:ext>
            </a:extLst>
          </p:cNvPr>
          <p:cNvSpPr txBox="1"/>
          <p:nvPr/>
        </p:nvSpPr>
        <p:spPr>
          <a:xfrm>
            <a:off x="495231" y="4880191"/>
            <a:ext cx="131959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Hackerspaces</a:t>
            </a:r>
          </a:p>
        </p:txBody>
      </p:sp>
      <p:sp>
        <p:nvSpPr>
          <p:cNvPr id="54" name="TextBox 53">
            <a:extLst>
              <a:ext uri="{FF2B5EF4-FFF2-40B4-BE49-F238E27FC236}">
                <a16:creationId xmlns:a16="http://schemas.microsoft.com/office/drawing/2014/main" id="{9EA242FA-EDB2-A444-9868-96441832A659}"/>
              </a:ext>
            </a:extLst>
          </p:cNvPr>
          <p:cNvSpPr txBox="1"/>
          <p:nvPr/>
        </p:nvSpPr>
        <p:spPr>
          <a:xfrm>
            <a:off x="3489814" y="4891805"/>
            <a:ext cx="216437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Super Computing Center</a:t>
            </a:r>
          </a:p>
        </p:txBody>
      </p:sp>
      <p:pic>
        <p:nvPicPr>
          <p:cNvPr id="20487" name="Picture 7" descr="NetLogo Desktop">
            <a:hlinkClick r:id="rId23"/>
            <a:extLst>
              <a:ext uri="{FF2B5EF4-FFF2-40B4-BE49-F238E27FC236}">
                <a16:creationId xmlns:a16="http://schemas.microsoft.com/office/drawing/2014/main" id="{1B75204A-1FC8-6848-96A9-793F39378C71}"/>
              </a:ext>
            </a:extLst>
          </p:cNvPr>
          <p:cNvPicPr>
            <a:picLocks noChangeAspect="1" noChangeArrowheads="1"/>
          </p:cNvPicPr>
          <p:nvPr/>
        </p:nvPicPr>
        <p:blipFill>
          <a:blip r:embed="rId24" cstate="print">
            <a:extLst>
              <a:ext uri="{28A0092B-C50C-407E-A947-70E740481C1C}">
                <a14:useLocalDpi xmlns:a14="http://schemas.microsoft.com/office/drawing/2010/main"/>
              </a:ext>
            </a:extLst>
          </a:blip>
          <a:srcRect/>
          <a:stretch>
            <a:fillRect/>
          </a:stretch>
        </p:blipFill>
        <p:spPr bwMode="auto">
          <a:xfrm>
            <a:off x="8260290" y="3363911"/>
            <a:ext cx="560935" cy="560935"/>
          </a:xfrm>
          <a:prstGeom prst="rect">
            <a:avLst/>
          </a:prstGeom>
          <a:noFill/>
          <a:extLst>
            <a:ext uri="{909E8E84-426E-40DD-AFC4-6F175D3DCCD1}">
              <a14:hiddenFill xmlns:a14="http://schemas.microsoft.com/office/drawing/2010/main">
                <a:solidFill>
                  <a:srgbClr val="FFFFFF"/>
                </a:solidFill>
              </a14:hiddenFill>
            </a:ext>
          </a:extLst>
        </p:spPr>
      </p:pic>
      <p:pic>
        <p:nvPicPr>
          <p:cNvPr id="20489" name="Picture 9" descr="MS-DOS Apple II Microsoft FreeDOS, microsoft, text, logo png">
            <a:hlinkClick r:id="rId25"/>
            <a:extLst>
              <a:ext uri="{FF2B5EF4-FFF2-40B4-BE49-F238E27FC236}">
                <a16:creationId xmlns:a16="http://schemas.microsoft.com/office/drawing/2014/main" id="{6891195B-80AE-0945-8E0E-F731B3B98F22}"/>
              </a:ext>
            </a:extLst>
          </p:cNvPr>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495231" y="3421815"/>
            <a:ext cx="510460" cy="396997"/>
          </a:xfrm>
          <a:prstGeom prst="rect">
            <a:avLst/>
          </a:prstGeom>
          <a:noFill/>
          <a:extLst>
            <a:ext uri="{909E8E84-426E-40DD-AFC4-6F175D3DCCD1}">
              <a14:hiddenFill xmlns:a14="http://schemas.microsoft.com/office/drawing/2010/main">
                <a:solidFill>
                  <a:srgbClr val="FFFFFF"/>
                </a:solidFill>
              </a14:hiddenFill>
            </a:ext>
          </a:extLst>
        </p:spPr>
      </p:pic>
      <p:pic>
        <p:nvPicPr>
          <p:cNvPr id="20491" name="Picture 11">
            <a:hlinkClick r:id="rId27"/>
            <a:extLst>
              <a:ext uri="{FF2B5EF4-FFF2-40B4-BE49-F238E27FC236}">
                <a16:creationId xmlns:a16="http://schemas.microsoft.com/office/drawing/2014/main" id="{2BCCF284-6030-1142-833D-244CF6F874A4}"/>
              </a:ext>
            </a:extLst>
          </p:cNvPr>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4244987" y="2898631"/>
            <a:ext cx="747270" cy="51313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hlinkClick r:id="rId29"/>
            <a:extLst>
              <a:ext uri="{FF2B5EF4-FFF2-40B4-BE49-F238E27FC236}">
                <a16:creationId xmlns:a16="http://schemas.microsoft.com/office/drawing/2014/main" id="{F94DC0B0-E983-9644-B78A-1D1E7F5D9336}"/>
              </a:ext>
            </a:extLst>
          </p:cNvPr>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3041577" y="959312"/>
            <a:ext cx="254835" cy="390053"/>
          </a:xfrm>
          <a:prstGeom prst="rect">
            <a:avLst/>
          </a:prstGeom>
        </p:spPr>
      </p:pic>
      <p:pic>
        <p:nvPicPr>
          <p:cNvPr id="2" name="Picture 1">
            <a:extLst>
              <a:ext uri="{FF2B5EF4-FFF2-40B4-BE49-F238E27FC236}">
                <a16:creationId xmlns:a16="http://schemas.microsoft.com/office/drawing/2014/main" id="{51C2DBC5-9894-EB48-8B82-964F8B463727}"/>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5888214" y="973986"/>
            <a:ext cx="1192390" cy="390011"/>
          </a:xfrm>
          <a:prstGeom prst="rect">
            <a:avLst/>
          </a:prstGeom>
        </p:spPr>
      </p:pic>
    </p:spTree>
    <p:custDataLst>
      <p:tags r:id="rId1"/>
    </p:custDataLst>
    <p:extLst>
      <p:ext uri="{BB962C8B-B14F-4D97-AF65-F5344CB8AC3E}">
        <p14:creationId xmlns:p14="http://schemas.microsoft.com/office/powerpoint/2010/main" val="422399842"/>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this a big deal?</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2"/>
            <a:ext cx="4393786" cy="3416400"/>
          </a:xfrm>
        </p:spPr>
        <p:txBody>
          <a:bodyPr/>
          <a:lstStyle/>
          <a:p>
            <a:r>
              <a:rPr lang="en-US" dirty="0"/>
              <a:t>With data content becomes</a:t>
            </a:r>
          </a:p>
          <a:p>
            <a:pPr lvl="1"/>
            <a:r>
              <a:rPr lang="en-US" dirty="0"/>
              <a:t>Trust-worthy, Provably correct (TLA+)</a:t>
            </a:r>
          </a:p>
          <a:p>
            <a:pPr lvl="1"/>
            <a:r>
              <a:rPr lang="en-US" dirty="0"/>
              <a:t>Privately searchable (Elastic Search) </a:t>
            </a:r>
          </a:p>
          <a:p>
            <a:pPr lvl="1"/>
            <a:r>
              <a:rPr lang="en-US" dirty="0"/>
              <a:t>Tailored for personal use</a:t>
            </a:r>
          </a:p>
          <a:p>
            <a:pPr lvl="1"/>
            <a:endParaRPr lang="en-US" dirty="0"/>
          </a:p>
          <a:p>
            <a:r>
              <a:rPr lang="en-US" dirty="0"/>
              <a:t>A publicly admitted pricing system</a:t>
            </a:r>
          </a:p>
          <a:p>
            <a:pPr lvl="1"/>
            <a:r>
              <a:rPr lang="en-US" dirty="0"/>
              <a:t>Account Management</a:t>
            </a:r>
          </a:p>
          <a:p>
            <a:pPr lvl="1"/>
            <a:r>
              <a:rPr lang="en-US" dirty="0"/>
              <a:t>Privacy Protection</a:t>
            </a:r>
          </a:p>
        </p:txBody>
      </p:sp>
      <p:pic>
        <p:nvPicPr>
          <p:cNvPr id="5" name="Picture 4">
            <a:hlinkClick r:id="rId3"/>
            <a:extLst>
              <a:ext uri="{FF2B5EF4-FFF2-40B4-BE49-F238E27FC236}">
                <a16:creationId xmlns:a16="http://schemas.microsoft.com/office/drawing/2014/main" id="{3704E733-F7F3-3641-BEDC-F367063123DC}"/>
              </a:ext>
            </a:extLst>
          </p:cNvPr>
          <p:cNvPicPr>
            <a:picLocks noChangeAspect="1"/>
          </p:cNvPicPr>
          <p:nvPr/>
        </p:nvPicPr>
        <p:blipFill>
          <a:blip r:embed="rId4"/>
          <a:stretch>
            <a:fillRect/>
          </a:stretch>
        </p:blipFill>
        <p:spPr>
          <a:xfrm>
            <a:off x="4735829" y="1425827"/>
            <a:ext cx="3844549" cy="2571750"/>
          </a:xfrm>
          <a:prstGeom prst="rect">
            <a:avLst/>
          </a:prstGeom>
        </p:spPr>
      </p:pic>
      <p:sp>
        <p:nvSpPr>
          <p:cNvPr id="2" name="Slide Number Placeholder 1">
            <a:extLst>
              <a:ext uri="{FF2B5EF4-FFF2-40B4-BE49-F238E27FC236}">
                <a16:creationId xmlns:a16="http://schemas.microsoft.com/office/drawing/2014/main" id="{32A101C4-941D-DD46-871C-A32F1C2D46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124</a:t>
            </a:fld>
            <a:endParaRPr lang="en" dirty="0"/>
          </a:p>
        </p:txBody>
      </p:sp>
    </p:spTree>
    <p:extLst>
      <p:ext uri="{BB962C8B-B14F-4D97-AF65-F5344CB8AC3E}">
        <p14:creationId xmlns:p14="http://schemas.microsoft.com/office/powerpoint/2010/main" val="118953288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pPr algn="ctr"/>
            <a:r>
              <a:rPr lang="en-US" dirty="0"/>
              <a:t>You are in the Universal Namespace, now!</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rgbClr val="0070C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 name="Slide Number Placeholder 1">
            <a:extLst>
              <a:ext uri="{FF2B5EF4-FFF2-40B4-BE49-F238E27FC236}">
                <a16:creationId xmlns:a16="http://schemas.microsoft.com/office/drawing/2014/main" id="{89DC60FE-A3D4-D449-B00E-BAFE065C48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125</a:t>
            </a:fld>
            <a:endParaRPr lang="en" dirty="0"/>
          </a:p>
        </p:txBody>
      </p:sp>
    </p:spTree>
    <p:extLst>
      <p:ext uri="{BB962C8B-B14F-4D97-AF65-F5344CB8AC3E}">
        <p14:creationId xmlns:p14="http://schemas.microsoft.com/office/powerpoint/2010/main" val="174547935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How to organize a unifying Trust-worthy Namespace?</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126</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528877"/>
            <a:ext cx="3837000" cy="2890297"/>
          </a:xfrm>
        </p:spPr>
        <p:txBody>
          <a:bodyPr/>
          <a:lstStyle/>
          <a:p>
            <a:r>
              <a:rPr lang="en-US" sz="1600" dirty="0">
                <a:latin typeface="Arial Rounded MT Bold" panose="020F0704030504030204" pitchFamily="34" charset="77"/>
              </a:rPr>
              <a:t>Ground in arithmetic rules (Gödel Numbering)</a:t>
            </a:r>
            <a:endParaRPr lang="en-TW" sz="1600" dirty="0">
              <a:latin typeface="Arial Rounded MT Bold" panose="020F0704030504030204" pitchFamily="34" charset="77"/>
            </a:endParaRPr>
          </a:p>
          <a:p>
            <a:endParaRPr lang="en-US" sz="1600" dirty="0">
              <a:latin typeface="Arial Rounded MT Bold" panose="020F0704030504030204" pitchFamily="34" charset="77"/>
            </a:endParaRPr>
          </a:p>
          <a:p>
            <a:r>
              <a:rPr lang="en-US" sz="1600" dirty="0">
                <a:latin typeface="Arial Rounded MT Bold" panose="020F0704030504030204" pitchFamily="34" charset="77"/>
              </a:rPr>
              <a:t>Organize knowledge in terms of Meta-Mathematics</a:t>
            </a:r>
          </a:p>
          <a:p>
            <a:endParaRPr lang="en-US" sz="1600" dirty="0">
              <a:latin typeface="Arial Rounded MT Bold" panose="020F0704030504030204" pitchFamily="34" charset="77"/>
            </a:endParaRPr>
          </a:p>
          <a:p>
            <a:r>
              <a:rPr lang="en-US" sz="1600" dirty="0">
                <a:latin typeface="Arial Rounded MT Bold" panose="020F0704030504030204" pitchFamily="34" charset="77"/>
              </a:rPr>
              <a:t>Store content in Distributed Hyperlinked Databases</a:t>
            </a:r>
            <a:endParaRPr lang="en-TW" sz="1600" dirty="0">
              <a:latin typeface="Arial Rounded MT Bold" panose="020F0704030504030204" pitchFamily="34" charset="77"/>
            </a:endParaRPr>
          </a:p>
        </p:txBody>
      </p:sp>
      <p:pic>
        <p:nvPicPr>
          <p:cNvPr id="7" name="Picture 1">
            <a:extLst>
              <a:ext uri="{FF2B5EF4-FFF2-40B4-BE49-F238E27FC236}">
                <a16:creationId xmlns:a16="http://schemas.microsoft.com/office/drawing/2014/main" id="{00CD0905-9912-AE43-8EC9-9929140B23D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57449" y="1694872"/>
            <a:ext cx="1699813" cy="255830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4C9A9D5-DF5E-B244-9FA2-19FB89FDB15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6006" y="1350008"/>
            <a:ext cx="1244640" cy="1507894"/>
          </a:xfrm>
          <a:prstGeom prst="rect">
            <a:avLst/>
          </a:prstGeom>
        </p:spPr>
      </p:pic>
      <p:pic>
        <p:nvPicPr>
          <p:cNvPr id="6" name="Picture 5">
            <a:extLst>
              <a:ext uri="{FF2B5EF4-FFF2-40B4-BE49-F238E27FC236}">
                <a16:creationId xmlns:a16="http://schemas.microsoft.com/office/drawing/2014/main" id="{E14419F1-CCB3-1645-9A49-84B03E34784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63190" y="2859540"/>
            <a:ext cx="1190271" cy="1803677"/>
          </a:xfrm>
          <a:prstGeom prst="rect">
            <a:avLst/>
          </a:prstGeom>
        </p:spPr>
      </p:pic>
      <p:pic>
        <p:nvPicPr>
          <p:cNvPr id="8" name="Picture 7">
            <a:extLst>
              <a:ext uri="{FF2B5EF4-FFF2-40B4-BE49-F238E27FC236}">
                <a16:creationId xmlns:a16="http://schemas.microsoft.com/office/drawing/2014/main" id="{F37C0892-77DA-DD4F-9A84-150955FC28E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468247" y="1623705"/>
            <a:ext cx="1217358" cy="1844725"/>
          </a:xfrm>
          <a:prstGeom prst="rect">
            <a:avLst/>
          </a:prstGeom>
        </p:spPr>
      </p:pic>
      <p:pic>
        <p:nvPicPr>
          <p:cNvPr id="9" name="Picture 8">
            <a:extLst>
              <a:ext uri="{FF2B5EF4-FFF2-40B4-BE49-F238E27FC236}">
                <a16:creationId xmlns:a16="http://schemas.microsoft.com/office/drawing/2014/main" id="{CC2257E9-EF07-C44C-8B4D-BB39765DC35A}"/>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484534" y="3519795"/>
            <a:ext cx="1184785" cy="1143422"/>
          </a:xfrm>
          <a:prstGeom prst="rect">
            <a:avLst/>
          </a:prstGeom>
        </p:spPr>
      </p:pic>
      <p:pic>
        <p:nvPicPr>
          <p:cNvPr id="12" name="Picture 11">
            <a:extLst>
              <a:ext uri="{FF2B5EF4-FFF2-40B4-BE49-F238E27FC236}">
                <a16:creationId xmlns:a16="http://schemas.microsoft.com/office/drawing/2014/main" id="{343A467A-EC38-4C42-899F-3AC0284396A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185330" y="4101582"/>
            <a:ext cx="971270" cy="992921"/>
          </a:xfrm>
          <a:prstGeom prst="rect">
            <a:avLst/>
          </a:prstGeom>
        </p:spPr>
      </p:pic>
      <p:pic>
        <p:nvPicPr>
          <p:cNvPr id="14" name="Picture 13">
            <a:extLst>
              <a:ext uri="{FF2B5EF4-FFF2-40B4-BE49-F238E27FC236}">
                <a16:creationId xmlns:a16="http://schemas.microsoft.com/office/drawing/2014/main" id="{4D0A1CAC-1EAE-254C-849E-C166BC220496}"/>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3319600" y="4344395"/>
            <a:ext cx="483442" cy="637643"/>
          </a:xfrm>
          <a:prstGeom prst="rect">
            <a:avLst/>
          </a:prstGeom>
        </p:spPr>
      </p:pic>
      <p:pic>
        <p:nvPicPr>
          <p:cNvPr id="15" name="Picture 2" descr="Picture">
            <a:extLst>
              <a:ext uri="{FF2B5EF4-FFF2-40B4-BE49-F238E27FC236}">
                <a16:creationId xmlns:a16="http://schemas.microsoft.com/office/drawing/2014/main" id="{55EECA3D-6E57-1548-82D6-EE258E34F06A}"/>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6507" b="89384" l="9662" r="96618">
                        <a14:foregroundMark x1="36232" y1="9932" x2="50242" y2="9589"/>
                        <a14:foregroundMark x1="50242" y1="9589" x2="64251" y2="10616"/>
                        <a14:foregroundMark x1="64251" y1="10616" x2="76812" y2="15068"/>
                        <a14:foregroundMark x1="76812" y1="15068" x2="83575" y2="24658"/>
                        <a14:foregroundMark x1="83575" y1="24658" x2="81643" y2="55479"/>
                        <a14:foregroundMark x1="81643" y1="55479" x2="39614" y2="33219"/>
                        <a14:foregroundMark x1="39614" y1="33219" x2="35266" y2="13356"/>
                        <a14:foregroundMark x1="35266" y1="13356" x2="36715" y2="10959"/>
                        <a14:foregroundMark x1="78744" y1="18493" x2="91304" y2="23973"/>
                        <a14:foregroundMark x1="91304" y1="23973" x2="89372" y2="43836"/>
                        <a14:foregroundMark x1="89372" y1="43836" x2="81643" y2="33562"/>
                        <a14:foregroundMark x1="81643" y1="33562" x2="80193" y2="18836"/>
                        <a14:foregroundMark x1="19324" y1="30479" x2="19807" y2="30137"/>
                        <a14:foregroundMark x1="18841" y1="32192" x2="19324" y2="32192"/>
                        <a14:foregroundMark x1="20290" y1="31164" x2="20773" y2="31507"/>
                        <a14:foregroundMark x1="20290" y1="33562" x2="20773" y2="32534"/>
                        <a14:foregroundMark x1="18357" y1="31164" x2="19807" y2="30822"/>
                        <a14:foregroundMark x1="19807" y1="31507" x2="20773" y2="31164"/>
                        <a14:foregroundMark x1="20290" y1="31849" x2="19807" y2="33562"/>
                        <a14:foregroundMark x1="57488" y1="9247" x2="71498" y2="9247"/>
                        <a14:foregroundMark x1="71498" y1="9247" x2="63768" y2="8904"/>
                        <a14:foregroundMark x1="60386" y1="8562" x2="74396" y2="9589"/>
                        <a14:foregroundMark x1="74396" y1="9589" x2="60386" y2="10274"/>
                        <a14:foregroundMark x1="60386" y1="10274" x2="61836" y2="8562"/>
                        <a14:foregroundMark x1="35266" y1="10959" x2="48309" y2="6849"/>
                        <a14:foregroundMark x1="48309" y1="6849" x2="61836" y2="6507"/>
                        <a14:foregroundMark x1="61836" y1="6507" x2="75362" y2="9247"/>
                        <a14:foregroundMark x1="75362" y1="9247" x2="62802" y2="14041"/>
                        <a14:foregroundMark x1="62802" y1="14041" x2="48792" y2="14041"/>
                        <a14:foregroundMark x1="48792" y1="14041" x2="35266" y2="10959"/>
                        <a14:foregroundMark x1="36715" y1="9932" x2="50242" y2="7534"/>
                        <a14:foregroundMark x1="50242" y1="7534" x2="38164" y2="13356"/>
                        <a14:foregroundMark x1="38164" y1="13356" x2="35266" y2="10274"/>
                        <a14:foregroundMark x1="61353" y1="66096" x2="71498" y2="59247"/>
                        <a14:foregroundMark x1="71498" y1="59247" x2="73913" y2="69178"/>
                        <a14:foregroundMark x1="73913" y1="69178" x2="67633" y2="78767"/>
                        <a14:foregroundMark x1="67633" y1="78767" x2="59903" y2="70205"/>
                        <a14:foregroundMark x1="59903" y1="70205" x2="61353" y2="65068"/>
                        <a14:foregroundMark x1="66667" y1="77740" x2="65700" y2="79110"/>
                        <a14:foregroundMark x1="66184" y1="78767" x2="65700" y2="79795"/>
                        <a14:foregroundMark x1="90821" y1="26712" x2="90821" y2="26712"/>
                        <a14:foregroundMark x1="90821" y1="24315" x2="96618" y2="33219"/>
                        <a14:foregroundMark x1="96618" y1="33219" x2="90821" y2="25000"/>
                        <a14:foregroundMark x1="87923" y1="21233" x2="94686" y2="29795"/>
                        <a14:foregroundMark x1="94686" y1="29795" x2="87923" y2="21233"/>
                        <a14:foregroundMark x1="32367" y1="13356" x2="32850" y2="13014"/>
                        <a14:foregroundMark x1="19324" y1="31849" x2="20290" y2="31507"/>
                        <a14:foregroundMark x1="20773" y1="30822" x2="21256" y2="30822"/>
                        <a14:foregroundMark x1="21256" y1="31164" x2="21256" y2="30822"/>
                        <a14:foregroundMark x1="20773" y1="30822" x2="20773" y2="30479"/>
                      </a14:backgroundRemoval>
                    </a14:imgEffect>
                  </a14:imgLayer>
                </a14:imgProps>
              </a:ext>
              <a:ext uri="{28A0092B-C50C-407E-A947-70E740481C1C}">
                <a14:useLocalDpi xmlns:a14="http://schemas.microsoft.com/office/drawing/2010/main"/>
              </a:ext>
            </a:extLst>
          </a:blip>
          <a:srcRect/>
          <a:stretch>
            <a:fillRect/>
          </a:stretch>
        </p:blipFill>
        <p:spPr bwMode="auto">
          <a:xfrm rot="20604966">
            <a:off x="3356844" y="4305292"/>
            <a:ext cx="382795" cy="4695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Picture">
            <a:extLst>
              <a:ext uri="{FF2B5EF4-FFF2-40B4-BE49-F238E27FC236}">
                <a16:creationId xmlns:a16="http://schemas.microsoft.com/office/drawing/2014/main" id="{DD9D2DDB-8D5D-9444-80BE-99109F850109}"/>
              </a:ext>
            </a:extLst>
          </p:cNvPr>
          <p:cNvPicPr>
            <a:picLocks noChangeAspect="1" noChangeArrowheads="1"/>
          </p:cNvPicPr>
          <p:nvPr/>
        </p:nvPicPr>
        <p:blipFill>
          <a:blip r:embed="rId12" cstate="print">
            <a:extLst>
              <a:ext uri="{BEBA8EAE-BF5A-486C-A8C5-ECC9F3942E4B}">
                <a14:imgProps xmlns:a14="http://schemas.microsoft.com/office/drawing/2010/main">
                  <a14:imgLayer r:embed="rId13">
                    <a14:imgEffect>
                      <a14:backgroundRemoval t="6507" b="89384" l="9662" r="96618">
                        <a14:foregroundMark x1="36232" y1="9932" x2="50242" y2="9589"/>
                        <a14:foregroundMark x1="50242" y1="9589" x2="64251" y2="10616"/>
                        <a14:foregroundMark x1="64251" y1="10616" x2="76812" y2="15068"/>
                        <a14:foregroundMark x1="76812" y1="15068" x2="83575" y2="24658"/>
                        <a14:foregroundMark x1="83575" y1="24658" x2="81643" y2="55479"/>
                        <a14:foregroundMark x1="81643" y1="55479" x2="39614" y2="33219"/>
                        <a14:foregroundMark x1="39614" y1="33219" x2="35266" y2="13356"/>
                        <a14:foregroundMark x1="35266" y1="13356" x2="36715" y2="10959"/>
                        <a14:foregroundMark x1="78744" y1="18493" x2="91304" y2="23973"/>
                        <a14:foregroundMark x1="91304" y1="23973" x2="89372" y2="43836"/>
                        <a14:foregroundMark x1="89372" y1="43836" x2="81643" y2="33562"/>
                        <a14:foregroundMark x1="81643" y1="33562" x2="80193" y2="18836"/>
                        <a14:foregroundMark x1="19324" y1="30479" x2="19807" y2="30137"/>
                        <a14:foregroundMark x1="18841" y1="32192" x2="19324" y2="32192"/>
                        <a14:foregroundMark x1="20290" y1="31164" x2="20773" y2="31507"/>
                        <a14:foregroundMark x1="20290" y1="33562" x2="20773" y2="32534"/>
                        <a14:foregroundMark x1="18357" y1="31164" x2="19807" y2="30822"/>
                        <a14:foregroundMark x1="19807" y1="31507" x2="20773" y2="31164"/>
                        <a14:foregroundMark x1="20290" y1="31849" x2="19807" y2="33562"/>
                        <a14:foregroundMark x1="57488" y1="9247" x2="71498" y2="9247"/>
                        <a14:foregroundMark x1="71498" y1="9247" x2="63768" y2="8904"/>
                        <a14:foregroundMark x1="60386" y1="8562" x2="74396" y2="9589"/>
                        <a14:foregroundMark x1="74396" y1="9589" x2="60386" y2="10274"/>
                        <a14:foregroundMark x1="60386" y1="10274" x2="61836" y2="8562"/>
                        <a14:foregroundMark x1="35266" y1="10959" x2="48309" y2="6849"/>
                        <a14:foregroundMark x1="48309" y1="6849" x2="61836" y2="6507"/>
                        <a14:foregroundMark x1="61836" y1="6507" x2="75362" y2="9247"/>
                        <a14:foregroundMark x1="75362" y1="9247" x2="62802" y2="14041"/>
                        <a14:foregroundMark x1="62802" y1="14041" x2="48792" y2="14041"/>
                        <a14:foregroundMark x1="48792" y1="14041" x2="35266" y2="10959"/>
                        <a14:foregroundMark x1="36715" y1="9932" x2="50242" y2="7534"/>
                        <a14:foregroundMark x1="50242" y1="7534" x2="38164" y2="13356"/>
                        <a14:foregroundMark x1="38164" y1="13356" x2="35266" y2="10274"/>
                        <a14:foregroundMark x1="61353" y1="66096" x2="71498" y2="59247"/>
                        <a14:foregroundMark x1="71498" y1="59247" x2="73913" y2="69178"/>
                        <a14:foregroundMark x1="73913" y1="69178" x2="67633" y2="78767"/>
                        <a14:foregroundMark x1="67633" y1="78767" x2="59903" y2="70205"/>
                        <a14:foregroundMark x1="59903" y1="70205" x2="61353" y2="65068"/>
                        <a14:foregroundMark x1="66667" y1="77740" x2="65700" y2="79110"/>
                        <a14:foregroundMark x1="66184" y1="78767" x2="65700" y2="79795"/>
                        <a14:foregroundMark x1="90821" y1="26712" x2="90821" y2="26712"/>
                        <a14:foregroundMark x1="90821" y1="24315" x2="96618" y2="33219"/>
                        <a14:foregroundMark x1="96618" y1="33219" x2="90821" y2="25000"/>
                        <a14:foregroundMark x1="87923" y1="21233" x2="94686" y2="29795"/>
                        <a14:foregroundMark x1="94686" y1="29795" x2="87923" y2="21233"/>
                        <a14:foregroundMark x1="32367" y1="13356" x2="32850" y2="13014"/>
                        <a14:foregroundMark x1="19324" y1="31849" x2="20290" y2="31507"/>
                        <a14:foregroundMark x1="20773" y1="30822" x2="21256" y2="30822"/>
                        <a14:foregroundMark x1="21256" y1="31164" x2="21256" y2="30822"/>
                        <a14:foregroundMark x1="20773" y1="30822" x2="20773" y2="30479"/>
                      </a14:backgroundRemoval>
                    </a14:imgEffect>
                  </a14:imgLayer>
                </a14:imgProps>
              </a:ext>
              <a:ext uri="{28A0092B-C50C-407E-A947-70E740481C1C}">
                <a14:useLocalDpi xmlns:a14="http://schemas.microsoft.com/office/drawing/2010/main"/>
              </a:ext>
            </a:extLst>
          </a:blip>
          <a:srcRect/>
          <a:stretch>
            <a:fillRect/>
          </a:stretch>
        </p:blipFill>
        <p:spPr bwMode="auto">
          <a:xfrm rot="20604966">
            <a:off x="3205089" y="2791300"/>
            <a:ext cx="686304" cy="841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64620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752678" y="416153"/>
            <a:ext cx="7638644"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In DevOps/CICD Jenkins holds the key!</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127</a:t>
            </a:fld>
            <a:endParaRPr lang="en"/>
          </a:p>
        </p:txBody>
      </p:sp>
      <p:pic>
        <p:nvPicPr>
          <p:cNvPr id="13" name="Picture 12">
            <a:hlinkClick r:id="rId3"/>
            <a:extLst>
              <a:ext uri="{FF2B5EF4-FFF2-40B4-BE49-F238E27FC236}">
                <a16:creationId xmlns:a16="http://schemas.microsoft.com/office/drawing/2014/main" id="{43988E44-058D-114C-9AEF-5107A28BB9A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279939" y="1141251"/>
            <a:ext cx="2527300" cy="3333422"/>
          </a:xfrm>
          <a:prstGeom prst="rect">
            <a:avLst/>
          </a:prstGeom>
        </p:spPr>
      </p:pic>
      <p:sp>
        <p:nvSpPr>
          <p:cNvPr id="4" name="TextBox 3">
            <a:extLst>
              <a:ext uri="{FF2B5EF4-FFF2-40B4-BE49-F238E27FC236}">
                <a16:creationId xmlns:a16="http://schemas.microsoft.com/office/drawing/2014/main" id="{C94FAC32-71FA-EA4A-9E11-3F572C16BCF2}"/>
              </a:ext>
            </a:extLst>
          </p:cNvPr>
          <p:cNvSpPr txBox="1"/>
          <p:nvPr/>
        </p:nvSpPr>
        <p:spPr>
          <a:xfrm>
            <a:off x="5517290" y="4293885"/>
            <a:ext cx="2686261" cy="738664"/>
          </a:xfrm>
          <a:prstGeom prst="rect">
            <a:avLst/>
          </a:prstGeom>
          <a:noFill/>
        </p:spPr>
        <p:txBody>
          <a:bodyPr wrap="square" rtlCol="0">
            <a:spAutoFit/>
          </a:bodyPr>
          <a:lstStyle/>
          <a:p>
            <a:pPr algn="ctr"/>
            <a:r>
              <a:rPr lang="en-TW" dirty="0"/>
              <a:t>Jenkins enables all system-level actions to be triggered with properly assigned names.</a:t>
            </a:r>
          </a:p>
        </p:txBody>
      </p:sp>
      <p:pic>
        <p:nvPicPr>
          <p:cNvPr id="5" name="Picture 4">
            <a:hlinkClick r:id="rId5"/>
            <a:extLst>
              <a:ext uri="{FF2B5EF4-FFF2-40B4-BE49-F238E27FC236}">
                <a16:creationId xmlns:a16="http://schemas.microsoft.com/office/drawing/2014/main" id="{CA4E7129-9D12-A349-B138-6E15F6841E91}"/>
              </a:ext>
            </a:extLst>
          </p:cNvPr>
          <p:cNvPicPr>
            <a:picLocks noChangeAspect="1"/>
          </p:cNvPicPr>
          <p:nvPr/>
        </p:nvPicPr>
        <p:blipFill>
          <a:blip r:embed="rId6"/>
          <a:stretch>
            <a:fillRect/>
          </a:stretch>
        </p:blipFill>
        <p:spPr>
          <a:xfrm>
            <a:off x="4699684" y="1350008"/>
            <a:ext cx="4321474" cy="2875055"/>
          </a:xfrm>
          <a:prstGeom prst="rect">
            <a:avLst/>
          </a:prstGeom>
        </p:spPr>
      </p:pic>
    </p:spTree>
    <p:extLst>
      <p:ext uri="{BB962C8B-B14F-4D97-AF65-F5344CB8AC3E}">
        <p14:creationId xmlns:p14="http://schemas.microsoft.com/office/powerpoint/2010/main" val="111802932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3524" y="340739"/>
            <a:ext cx="8596952"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Jenkins actions are managed in the Namespaces of Plug-ins</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128</a:t>
            </a:fld>
            <a:endParaRPr lang="en"/>
          </a:p>
        </p:txBody>
      </p:sp>
      <p:pic>
        <p:nvPicPr>
          <p:cNvPr id="5" name="Picture 4">
            <a:hlinkClick r:id="rId3"/>
            <a:extLst>
              <a:ext uri="{FF2B5EF4-FFF2-40B4-BE49-F238E27FC236}">
                <a16:creationId xmlns:a16="http://schemas.microsoft.com/office/drawing/2014/main" id="{5B9CEFE8-D570-7A43-BAC9-6408A75C8D30}"/>
              </a:ext>
            </a:extLst>
          </p:cNvPr>
          <p:cNvPicPr>
            <a:picLocks noChangeAspect="1"/>
          </p:cNvPicPr>
          <p:nvPr/>
        </p:nvPicPr>
        <p:blipFill>
          <a:blip r:embed="rId4"/>
          <a:stretch>
            <a:fillRect/>
          </a:stretch>
        </p:blipFill>
        <p:spPr>
          <a:xfrm>
            <a:off x="1989093" y="1373000"/>
            <a:ext cx="5165813" cy="3429761"/>
          </a:xfrm>
          <a:prstGeom prst="rect">
            <a:avLst/>
          </a:prstGeom>
        </p:spPr>
      </p:pic>
    </p:spTree>
    <p:extLst>
      <p:ext uri="{BB962C8B-B14F-4D97-AF65-F5344CB8AC3E}">
        <p14:creationId xmlns:p14="http://schemas.microsoft.com/office/powerpoint/2010/main" val="101767251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3524" y="340739"/>
            <a:ext cx="8596952"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Hamilton/</a:t>
            </a:r>
            <a:r>
              <a:rPr lang="en" sz="3200" dirty="0" err="1"/>
              <a:t>Lagrangian</a:t>
            </a:r>
            <a:r>
              <a:rPr lang="en" sz="3200" dirty="0"/>
              <a:t> action formalism can be operationalized!</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129</a:t>
            </a:fld>
            <a:endParaRPr lang="en"/>
          </a:p>
        </p:txBody>
      </p:sp>
      <p:pic>
        <p:nvPicPr>
          <p:cNvPr id="13" name="Picture 12">
            <a:hlinkClick r:id="rId3"/>
            <a:extLst>
              <a:ext uri="{FF2B5EF4-FFF2-40B4-BE49-F238E27FC236}">
                <a16:creationId xmlns:a16="http://schemas.microsoft.com/office/drawing/2014/main" id="{43988E44-058D-114C-9AEF-5107A28BB9A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279939" y="1141251"/>
            <a:ext cx="2527300" cy="3333422"/>
          </a:xfrm>
          <a:prstGeom prst="rect">
            <a:avLst/>
          </a:prstGeom>
        </p:spPr>
      </p:pic>
      <p:grpSp>
        <p:nvGrpSpPr>
          <p:cNvPr id="3" name="Group 2">
            <a:extLst>
              <a:ext uri="{FF2B5EF4-FFF2-40B4-BE49-F238E27FC236}">
                <a16:creationId xmlns:a16="http://schemas.microsoft.com/office/drawing/2014/main" id="{2DFD0FE9-4D53-5C4F-AEC3-58D973831B4A}"/>
              </a:ext>
            </a:extLst>
          </p:cNvPr>
          <p:cNvGrpSpPr/>
          <p:nvPr/>
        </p:nvGrpSpPr>
        <p:grpSpPr>
          <a:xfrm>
            <a:off x="5356641" y="1138969"/>
            <a:ext cx="2527300" cy="3333422"/>
            <a:chOff x="5346702" y="1526595"/>
            <a:chExt cx="2527300" cy="3333422"/>
          </a:xfrm>
        </p:grpSpPr>
        <p:pic>
          <p:nvPicPr>
            <p:cNvPr id="14" name="Picture 13">
              <a:extLst>
                <a:ext uri="{FF2B5EF4-FFF2-40B4-BE49-F238E27FC236}">
                  <a16:creationId xmlns:a16="http://schemas.microsoft.com/office/drawing/2014/main" id="{69030BC1-6CE4-9742-A563-D988E9EB084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346702" y="1526595"/>
              <a:ext cx="2527300" cy="3333422"/>
            </a:xfrm>
            <a:prstGeom prst="rect">
              <a:avLst/>
            </a:prstGeom>
          </p:spPr>
        </p:pic>
        <p:pic>
          <p:nvPicPr>
            <p:cNvPr id="8" name="Picture 2">
              <a:hlinkClick r:id="rId5"/>
              <a:extLst>
                <a:ext uri="{FF2B5EF4-FFF2-40B4-BE49-F238E27FC236}">
                  <a16:creationId xmlns:a16="http://schemas.microsoft.com/office/drawing/2014/main" id="{BA95BF1A-1CC9-014D-9C35-CF99BD672BDF}"/>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3049" b="100000" l="0" r="100000">
                          <a14:foregroundMark x1="24837" y1="12805" x2="13725" y2="21341"/>
                          <a14:foregroundMark x1="13725" y1="21341" x2="1307" y2="46341"/>
                          <a14:foregroundMark x1="1307" y1="46341" x2="11765" y2="57317"/>
                          <a14:foregroundMark x1="11765" y1="57317" x2="19608" y2="73171"/>
                          <a14:foregroundMark x1="19608" y1="73171" x2="20915" y2="31098"/>
                          <a14:foregroundMark x1="20915" y1="31098" x2="26144" y2="18293"/>
                          <a14:foregroundMark x1="26144" y1="18293" x2="24183" y2="12805"/>
                          <a14:foregroundMark x1="25490" y1="10976" x2="37908" y2="3049"/>
                          <a14:foregroundMark x1="37908" y1="3049" x2="56863" y2="3659"/>
                          <a14:foregroundMark x1="56863" y1="3659" x2="72549" y2="8537"/>
                          <a14:foregroundMark x1="72549" y1="8537" x2="43137" y2="14634"/>
                          <a14:foregroundMark x1="43137" y1="14634" x2="26144" y2="12195"/>
                          <a14:foregroundMark x1="26144" y1="12195" x2="25490" y2="10976"/>
                          <a14:foregroundMark x1="37908" y1="3659" x2="52288" y2="1829"/>
                          <a14:foregroundMark x1="52288" y1="1829" x2="37908" y2="4878"/>
                          <a14:foregroundMark x1="37908" y1="4878" x2="39869" y2="3049"/>
                          <a14:foregroundMark x1="16340" y1="75000" x2="26144" y2="85366"/>
                          <a14:foregroundMark x1="26144" y1="85366" x2="29412" y2="86585"/>
                          <a14:foregroundMark x1="81046" y1="84756" x2="83660" y2="77439"/>
                          <a14:foregroundMark x1="83660" y1="77439" x2="42484" y2="65244"/>
                          <a14:foregroundMark x1="42484" y1="65244" x2="16340" y2="73171"/>
                          <a14:foregroundMark x1="16340" y1="73171" x2="21569" y2="78659"/>
                          <a14:foregroundMark x1="33333" y1="53659" x2="43137" y2="40244"/>
                          <a14:foregroundMark x1="43137" y1="40244" x2="62745" y2="34146"/>
                          <a14:foregroundMark x1="62745" y1="34146" x2="77124" y2="35366"/>
                          <a14:foregroundMark x1="77124" y1="35366" x2="86275" y2="51220"/>
                          <a14:foregroundMark x1="86275" y1="51220" x2="66013" y2="59146"/>
                          <a14:foregroundMark x1="66013" y1="59146" x2="43137" y2="60366"/>
                          <a14:foregroundMark x1="43137" y1="60366" x2="33987" y2="53049"/>
                          <a14:foregroundMark x1="83007" y1="25000" x2="93464" y2="35976"/>
                          <a14:foregroundMark x1="93464" y1="35976" x2="82353" y2="25610"/>
                          <a14:foregroundMark x1="82353" y1="25610" x2="87582" y2="27439"/>
                          <a14:foregroundMark x1="92157" y1="33537" x2="93464" y2="46951"/>
                          <a14:foregroundMark x1="93464" y1="46951" x2="85621" y2="29878"/>
                          <a14:foregroundMark x1="85621" y1="29878" x2="94118" y2="42073"/>
                          <a14:foregroundMark x1="94118" y1="42073" x2="94771" y2="43293"/>
                          <a14:backgroundMark x1="26797" y1="89024" x2="42484" y2="99390"/>
                          <a14:backgroundMark x1="79085" y1="92073" x2="64706" y2="99390"/>
                          <a14:backgroundMark x1="79739" y1="92073" x2="84967" y2="99390"/>
                          <a14:backgroundMark x1="22876" y1="95732" x2="22876" y2="99390"/>
                          <a14:backgroundMark x1="22876" y1="95732" x2="26797" y2="89024"/>
                        </a14:backgroundRemoval>
                      </a14:imgEffect>
                    </a14:imgLayer>
                  </a14:imgProps>
                </a:ext>
                <a:ext uri="{28A0092B-C50C-407E-A947-70E740481C1C}">
                  <a14:useLocalDpi xmlns:a14="http://schemas.microsoft.com/office/drawing/2010/main"/>
                </a:ext>
              </a:extLst>
            </a:blip>
            <a:srcRect/>
            <a:stretch/>
          </p:blipFill>
          <p:spPr bwMode="auto">
            <a:xfrm>
              <a:off x="5731821" y="1526595"/>
              <a:ext cx="1757062" cy="1876626"/>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C94FAC32-71FA-EA4A-9E11-3F572C16BCF2}"/>
              </a:ext>
            </a:extLst>
          </p:cNvPr>
          <p:cNvSpPr txBox="1"/>
          <p:nvPr/>
        </p:nvSpPr>
        <p:spPr>
          <a:xfrm>
            <a:off x="1200458" y="4318153"/>
            <a:ext cx="2686261" cy="738664"/>
          </a:xfrm>
          <a:prstGeom prst="rect">
            <a:avLst/>
          </a:prstGeom>
          <a:noFill/>
        </p:spPr>
        <p:txBody>
          <a:bodyPr wrap="square" rtlCol="0">
            <a:spAutoFit/>
          </a:bodyPr>
          <a:lstStyle/>
          <a:p>
            <a:pPr algn="ctr"/>
            <a:r>
              <a:rPr lang="en-TW" dirty="0"/>
              <a:t>Jenkins enables all system actions to be triggered with properly assigned names.</a:t>
            </a:r>
          </a:p>
        </p:txBody>
      </p:sp>
      <p:pic>
        <p:nvPicPr>
          <p:cNvPr id="6" name="Picture 5">
            <a:extLst>
              <a:ext uri="{FF2B5EF4-FFF2-40B4-BE49-F238E27FC236}">
                <a16:creationId xmlns:a16="http://schemas.microsoft.com/office/drawing/2014/main" id="{059C873E-506E-AF4C-B80D-FA2C66E807D8}"/>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770" b="93805" l="4622" r="89916">
                        <a14:foregroundMark x1="9664" y1="24336" x2="2941" y2="64159"/>
                        <a14:foregroundMark x1="2941" y1="64159" x2="18067" y2="72124"/>
                        <a14:foregroundMark x1="18067" y1="72124" x2="17647" y2="31416"/>
                        <a14:foregroundMark x1="17647" y1="31416" x2="8824" y2="25221"/>
                        <a14:foregroundMark x1="4622" y1="57965" x2="16387" y2="90265"/>
                        <a14:foregroundMark x1="16387" y1="90265" x2="33613" y2="97345"/>
                        <a14:foregroundMark x1="33613" y1="97345" x2="94118" y2="50885"/>
                        <a14:foregroundMark x1="94118" y1="50885" x2="89496" y2="33628"/>
                        <a14:foregroundMark x1="89496" y1="33628" x2="59664" y2="6195"/>
                        <a14:foregroundMark x1="59664" y1="6195" x2="42437" y2="2655"/>
                        <a14:foregroundMark x1="42437" y1="2655" x2="25630" y2="6637"/>
                        <a14:foregroundMark x1="25630" y1="6637" x2="13445" y2="18584"/>
                        <a14:foregroundMark x1="13445" y1="18584" x2="5882" y2="33186"/>
                        <a14:foregroundMark x1="5882" y1="33186" x2="5042" y2="58407"/>
                        <a14:foregroundMark x1="5042" y1="58407" x2="5042" y2="58850"/>
                        <a14:foregroundMark x1="15966" y1="55310" x2="22269" y2="38053"/>
                        <a14:foregroundMark x1="22269" y1="38053" x2="28992" y2="58407"/>
                        <a14:foregroundMark x1="28992" y1="58407" x2="15546" y2="50000"/>
                        <a14:foregroundMark x1="12605" y1="76991" x2="11765" y2="75221"/>
                        <a14:foregroundMark x1="23950" y1="8407" x2="39496" y2="3097"/>
                        <a14:foregroundMark x1="39496" y1="3097" x2="55462" y2="3097"/>
                        <a14:foregroundMark x1="55462" y1="3097" x2="37815" y2="13717"/>
                        <a14:foregroundMark x1="37815" y1="13717" x2="24370" y2="8850"/>
                        <a14:foregroundMark x1="26471" y1="7080" x2="42857" y2="2655"/>
                        <a14:foregroundMark x1="42857" y1="2655" x2="63445" y2="5310"/>
                        <a14:foregroundMark x1="63445" y1="5310" x2="46639" y2="9735"/>
                        <a14:foregroundMark x1="46639" y1="9735" x2="30672" y2="8407"/>
                        <a14:foregroundMark x1="30672" y1="8407" x2="29412" y2="6637"/>
                        <a14:foregroundMark x1="33193" y1="5752" x2="49160" y2="2212"/>
                        <a14:foregroundMark x1="49160" y1="2212" x2="69748" y2="7080"/>
                        <a14:foregroundMark x1="69748" y1="7080" x2="36555" y2="11062"/>
                        <a14:foregroundMark x1="36555" y1="11062" x2="32353" y2="6195"/>
                        <a14:foregroundMark x1="12185" y1="75221" x2="12185" y2="75221"/>
                        <a14:foregroundMark x1="10924" y1="75664" x2="11765" y2="76106"/>
                        <a14:foregroundMark x1="12185" y1="77434" x2="13025" y2="77434"/>
                        <a14:foregroundMark x1="18067" y1="92035" x2="36975" y2="96460"/>
                        <a14:foregroundMark x1="36975" y1="96460" x2="19748" y2="93805"/>
                        <a14:foregroundMark x1="19748" y1="93805" x2="19328" y2="93805"/>
                        <a14:foregroundMark x1="14286" y1="80088" x2="13445" y2="80088"/>
                        <a14:foregroundMark x1="13445" y1="76991" x2="31933" y2="74336"/>
                        <a14:foregroundMark x1="31933" y1="74336" x2="15546" y2="78761"/>
                        <a14:foregroundMark x1="15546" y1="78761" x2="13025" y2="76549"/>
                      </a14:backgroundRemoval>
                    </a14:imgEffect>
                  </a14:imgLayer>
                </a14:imgProps>
              </a:ext>
            </a:extLst>
          </a:blip>
          <a:stretch>
            <a:fillRect/>
          </a:stretch>
        </p:blipFill>
        <p:spPr>
          <a:xfrm flipH="1">
            <a:off x="1065228" y="1083443"/>
            <a:ext cx="2214459" cy="1983325"/>
          </a:xfrm>
          <a:prstGeom prst="rect">
            <a:avLst/>
          </a:prstGeom>
        </p:spPr>
      </p:pic>
      <p:sp>
        <p:nvSpPr>
          <p:cNvPr id="15" name="TextBox 14">
            <a:extLst>
              <a:ext uri="{FF2B5EF4-FFF2-40B4-BE49-F238E27FC236}">
                <a16:creationId xmlns:a16="http://schemas.microsoft.com/office/drawing/2014/main" id="{121D7C7F-E10A-BC49-A712-0CE0AB5F6B4F}"/>
              </a:ext>
            </a:extLst>
          </p:cNvPr>
          <p:cNvSpPr txBox="1"/>
          <p:nvPr/>
        </p:nvSpPr>
        <p:spPr>
          <a:xfrm>
            <a:off x="4965887" y="4328257"/>
            <a:ext cx="3308808" cy="738664"/>
          </a:xfrm>
          <a:prstGeom prst="rect">
            <a:avLst/>
          </a:prstGeom>
          <a:noFill/>
        </p:spPr>
        <p:txBody>
          <a:bodyPr wrap="square" rtlCol="0">
            <a:spAutoFit/>
          </a:bodyPr>
          <a:lstStyle/>
          <a:p>
            <a:pPr algn="ctr"/>
            <a:r>
              <a:rPr lang="en-TW" dirty="0"/>
              <a:t>Automation provided by Jenkins could be subsumed by the action formalism invented by </a:t>
            </a:r>
            <a:r>
              <a:rPr lang="en-TW" dirty="0">
                <a:hlinkClick r:id="rId10"/>
              </a:rPr>
              <a:t>Lagrange</a:t>
            </a:r>
            <a:r>
              <a:rPr lang="en-TW" dirty="0"/>
              <a:t> and </a:t>
            </a:r>
            <a:r>
              <a:rPr lang="en-TW" dirty="0">
                <a:hlinkClick r:id="rId11"/>
              </a:rPr>
              <a:t>Hamlilton</a:t>
            </a:r>
            <a:r>
              <a:rPr lang="en-TW" dirty="0"/>
              <a:t>.</a:t>
            </a:r>
          </a:p>
        </p:txBody>
      </p:sp>
    </p:spTree>
    <p:extLst>
      <p:ext uri="{BB962C8B-B14F-4D97-AF65-F5344CB8AC3E}">
        <p14:creationId xmlns:p14="http://schemas.microsoft.com/office/powerpoint/2010/main" val="4129130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Accountants and the Invention of Writing</a:t>
            </a:r>
            <a:endParaRPr lang="en-US"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013199" y="1200152"/>
            <a:ext cx="4889953" cy="3346448"/>
          </a:xfrm>
        </p:spPr>
        <p:txBody>
          <a:bodyPr>
            <a:normAutofit/>
          </a:bodyPr>
          <a:lstStyle/>
          <a:p>
            <a:r>
              <a:rPr lang="en-US" altLang="zh-CN" dirty="0">
                <a:latin typeface="+mj-lt"/>
                <a:ea typeface="Weibei SC" panose="03000800000000000000" pitchFamily="66" charset="-128"/>
              </a:rPr>
              <a:t>Luca</a:t>
            </a:r>
            <a:r>
              <a:rPr lang="zh-CN" altLang="en-US" dirty="0">
                <a:latin typeface="+mj-lt"/>
                <a:ea typeface="Weibei SC" panose="03000800000000000000" pitchFamily="66" charset="-128"/>
              </a:rPr>
              <a:t> </a:t>
            </a:r>
            <a:r>
              <a:rPr lang="en-US" altLang="zh-CN" dirty="0" err="1">
                <a:latin typeface="+mj-lt"/>
                <a:ea typeface="Weibei SC" panose="03000800000000000000" pitchFamily="66" charset="-128"/>
              </a:rPr>
              <a:t>Pacioli</a:t>
            </a:r>
            <a:r>
              <a:rPr lang="en-US" altLang="zh-CN" dirty="0">
                <a:latin typeface="+mj-lt"/>
                <a:ea typeface="Weibei SC" panose="03000800000000000000" pitchFamily="66" charset="-128"/>
              </a:rPr>
              <a:t> </a:t>
            </a:r>
            <a:r>
              <a:rPr lang="en-US" altLang="zh-CN" dirty="0">
                <a:latin typeface="+mj-lt"/>
                <a:ea typeface="STXingkai" panose="02010800040101010101" pitchFamily="2" charset="-122"/>
              </a:rPr>
              <a:t>published</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26</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pages of account balancing techniques in a math textbook</a:t>
            </a:r>
          </a:p>
          <a:p>
            <a:r>
              <a:rPr lang="en-US" altLang="zh-CN" dirty="0">
                <a:latin typeface="+mj-lt"/>
                <a:ea typeface="STXingkai" panose="02010800040101010101" pitchFamily="2" charset="-122"/>
              </a:rPr>
              <a:t>Accounting Balancing Equation</a:t>
            </a:r>
          </a:p>
          <a:p>
            <a:pPr marL="342900" lvl="1" indent="0">
              <a:buNone/>
            </a:pPr>
            <a:r>
              <a:rPr lang="en-US" altLang="zh-CN" dirty="0">
                <a:latin typeface="+mj-lt"/>
                <a:ea typeface="Weibei SC" panose="03000800000000000000" pitchFamily="66" charset="-128"/>
              </a:rPr>
              <a:t>Asset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Liability</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Equity</a:t>
            </a:r>
          </a:p>
        </p:txBody>
      </p:sp>
      <p:pic>
        <p:nvPicPr>
          <p:cNvPr id="4" name="Picture 3">
            <a:extLst>
              <a:ext uri="{FF2B5EF4-FFF2-40B4-BE49-F238E27FC236}">
                <a16:creationId xmlns:a16="http://schemas.microsoft.com/office/drawing/2014/main" id="{A64164C4-9557-4948-811B-4D8DFA8B6E2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848" y="1218124"/>
            <a:ext cx="3428548" cy="2857124"/>
          </a:xfrm>
          <a:prstGeom prst="rect">
            <a:avLst/>
          </a:prstGeom>
        </p:spPr>
      </p:pic>
      <p:pic>
        <p:nvPicPr>
          <p:cNvPr id="5" name="Picture 4">
            <a:extLst>
              <a:ext uri="{FF2B5EF4-FFF2-40B4-BE49-F238E27FC236}">
                <a16:creationId xmlns:a16="http://schemas.microsoft.com/office/drawing/2014/main" id="{B5A9658F-4B4D-B148-8631-8B8C39F6B0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13199" y="3045149"/>
            <a:ext cx="4136573" cy="2060197"/>
          </a:xfrm>
          <a:prstGeom prst="rect">
            <a:avLst/>
          </a:prstGeom>
        </p:spPr>
      </p:pic>
      <p:cxnSp>
        <p:nvCxnSpPr>
          <p:cNvPr id="7" name="Straight Arrow Connector 6">
            <a:extLst>
              <a:ext uri="{FF2B5EF4-FFF2-40B4-BE49-F238E27FC236}">
                <a16:creationId xmlns:a16="http://schemas.microsoft.com/office/drawing/2014/main" id="{81D43C11-6825-9F4D-90AE-B48A481F0D7B}"/>
              </a:ext>
            </a:extLst>
          </p:cNvPr>
          <p:cNvCxnSpPr>
            <a:cxnSpLocks/>
          </p:cNvCxnSpPr>
          <p:nvPr/>
        </p:nvCxnSpPr>
        <p:spPr>
          <a:xfrm>
            <a:off x="5400678" y="2962354"/>
            <a:ext cx="1500865"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97DCBE4-E0A5-2247-AE91-84DD693235C3}"/>
              </a:ext>
            </a:extLst>
          </p:cNvPr>
          <p:cNvCxnSpPr>
            <a:cxnSpLocks/>
          </p:cNvCxnSpPr>
          <p:nvPr/>
        </p:nvCxnSpPr>
        <p:spPr>
          <a:xfrm>
            <a:off x="6151110" y="2962354"/>
            <a:ext cx="1425348"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751CBF7B-E783-6248-92C5-62CBFF1A1B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spTree>
    <p:extLst>
      <p:ext uri="{BB962C8B-B14F-4D97-AF65-F5344CB8AC3E}">
        <p14:creationId xmlns:p14="http://schemas.microsoft.com/office/powerpoint/2010/main" val="124979234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Writing everything in Arrows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130</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4814557" y="3734808"/>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311700" y="1255691"/>
            <a:ext cx="4055166" cy="3294822"/>
          </a:xfrm>
          <a:prstGeom prst="rect">
            <a:avLst/>
          </a:prstGeom>
        </p:spPr>
      </p:pic>
      <p:pic>
        <p:nvPicPr>
          <p:cNvPr id="10" name="Picture 9">
            <a:hlinkClick r:id="rId2"/>
            <a:extLst>
              <a:ext uri="{FF2B5EF4-FFF2-40B4-BE49-F238E27FC236}">
                <a16:creationId xmlns:a16="http://schemas.microsoft.com/office/drawing/2014/main" id="{6923E5F7-8B95-104A-80F5-42A5ABC9EDDE}"/>
              </a:ext>
            </a:extLst>
          </p:cNvPr>
          <p:cNvPicPr>
            <a:picLocks noChangeAspect="1"/>
          </p:cNvPicPr>
          <p:nvPr/>
        </p:nvPicPr>
        <p:blipFill>
          <a:blip r:embed="rId4"/>
          <a:stretch>
            <a:fillRect/>
          </a:stretch>
        </p:blipFill>
        <p:spPr>
          <a:xfrm>
            <a:off x="4814556" y="1286097"/>
            <a:ext cx="4017743" cy="3264416"/>
          </a:xfrm>
          <a:prstGeom prst="rect">
            <a:avLst/>
          </a:prstGeom>
        </p:spPr>
      </p:pic>
    </p:spTree>
    <p:extLst>
      <p:ext uri="{BB962C8B-B14F-4D97-AF65-F5344CB8AC3E}">
        <p14:creationId xmlns:p14="http://schemas.microsoft.com/office/powerpoint/2010/main" val="29212709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Computers doing all the writing and rewriting…</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131</a:t>
            </a:fld>
            <a:endParaRPr lang="en" dirty="0"/>
          </a:p>
        </p:txBody>
      </p:sp>
      <p:pic>
        <p:nvPicPr>
          <p:cNvPr id="7" name="Picture 6">
            <a:hlinkClick r:id="rId2"/>
            <a:extLst>
              <a:ext uri="{FF2B5EF4-FFF2-40B4-BE49-F238E27FC236}">
                <a16:creationId xmlns:a16="http://schemas.microsoft.com/office/drawing/2014/main" id="{B0A65CF0-8825-D245-8EAE-BED0185327A4}"/>
              </a:ext>
            </a:extLst>
          </p:cNvPr>
          <p:cNvPicPr>
            <a:picLocks noChangeAspect="1"/>
          </p:cNvPicPr>
          <p:nvPr/>
        </p:nvPicPr>
        <p:blipFill>
          <a:blip r:embed="rId3"/>
          <a:stretch>
            <a:fillRect/>
          </a:stretch>
        </p:blipFill>
        <p:spPr>
          <a:xfrm>
            <a:off x="2198211" y="1017725"/>
            <a:ext cx="4747577" cy="3857406"/>
          </a:xfrm>
          <a:prstGeom prst="rect">
            <a:avLst/>
          </a:prstGeom>
        </p:spPr>
      </p:pic>
    </p:spTree>
    <p:extLst>
      <p:ext uri="{BB962C8B-B14F-4D97-AF65-F5344CB8AC3E}">
        <p14:creationId xmlns:p14="http://schemas.microsoft.com/office/powerpoint/2010/main" val="6762038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Summary</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p:txBody>
          <a:bodyPr/>
          <a:lstStyle/>
          <a:p>
            <a:pPr marL="285750" indent="-285750">
              <a:buFont typeface="Arial" panose="020B0604020202020204" pitchFamily="34" charset="0"/>
              <a:buChar char="•"/>
            </a:pPr>
            <a:r>
              <a:rPr lang="en-US" sz="1000" dirty="0">
                <a:latin typeface="Arial Rounded MT Bold" panose="020F0704030504030204" pitchFamily="34" charset="77"/>
              </a:rPr>
              <a:t>Writing (Data recording) enables accountability </a:t>
            </a:r>
          </a:p>
          <a:p>
            <a:pPr marL="742950" lvl="1" indent="-285750">
              <a:buFont typeface="Arial" panose="020B0604020202020204" pitchFamily="34" charset="0"/>
              <a:buChar char="•"/>
            </a:pPr>
            <a:r>
              <a:rPr lang="en-US" sz="1000" dirty="0">
                <a:latin typeface="Arial Rounded MT Bold" panose="020F0704030504030204" pitchFamily="34" charset="77"/>
              </a:rPr>
              <a:t>Create collective consciousness across spacetime</a:t>
            </a:r>
          </a:p>
          <a:p>
            <a:pPr marL="1200150" lvl="2" indent="-285750">
              <a:buFont typeface="Arial" panose="020B0604020202020204" pitchFamily="34" charset="0"/>
              <a:buChar char="•"/>
            </a:pPr>
            <a:r>
              <a:rPr lang="en-US" sz="1000" dirty="0" err="1">
                <a:latin typeface="Arial Rounded MT Bold" panose="020F0704030504030204" pitchFamily="34" charset="77"/>
              </a:rPr>
              <a:t>NsM</a:t>
            </a:r>
            <a:r>
              <a:rPr lang="en-US" sz="1000" dirty="0">
                <a:latin typeface="Arial Rounded MT Bold" panose="020F0704030504030204" pitchFamily="34" charset="77"/>
              </a:rPr>
              <a:t> reasoning through Abstract Interpretation and K-Framework </a:t>
            </a:r>
          </a:p>
          <a:p>
            <a:pPr marL="1200150" lvl="2" indent="-285750">
              <a:buFont typeface="Arial" panose="020B0604020202020204" pitchFamily="34" charset="0"/>
              <a:buChar char="•"/>
            </a:pPr>
            <a:r>
              <a:rPr lang="en-US" sz="1000" dirty="0">
                <a:latin typeface="Arial Rounded MT Bold" panose="020F0704030504030204" pitchFamily="34" charset="77"/>
              </a:rPr>
              <a:t>Temporal Reasoning using TLA+, </a:t>
            </a:r>
          </a:p>
          <a:p>
            <a:pPr marL="742950" lvl="1" indent="-285750">
              <a:buFont typeface="Arial" panose="020B0604020202020204" pitchFamily="34" charset="0"/>
              <a:buChar char="•"/>
            </a:pPr>
            <a:r>
              <a:rPr lang="en-US" sz="1000" dirty="0">
                <a:latin typeface="Arial Rounded MT Bold" panose="020F0704030504030204" pitchFamily="34" charset="77"/>
              </a:rPr>
              <a:t>Written records became valuable through Namespace Management (</a:t>
            </a:r>
            <a:r>
              <a:rPr lang="en-US" sz="1000" dirty="0" err="1">
                <a:latin typeface="Arial Rounded MT Bold" panose="020F0704030504030204" pitchFamily="34" charset="77"/>
              </a:rPr>
              <a:t>NsM</a:t>
            </a:r>
            <a:r>
              <a:rPr lang="en-US" sz="1000" dirty="0">
                <a:latin typeface="Arial Rounded MT Bold" panose="020F0704030504030204" pitchFamily="34" charset="77"/>
              </a:rPr>
              <a:t>)</a:t>
            </a:r>
          </a:p>
          <a:p>
            <a:pPr marL="742950" lvl="1" indent="-285750">
              <a:buFont typeface="Arial" panose="020B0604020202020204" pitchFamily="34" charset="0"/>
              <a:buChar char="•"/>
            </a:pPr>
            <a:r>
              <a:rPr lang="en-US" sz="1000" dirty="0">
                <a:latin typeface="Arial Rounded MT Bold" panose="020F0704030504030204" pitchFamily="34" charset="77"/>
              </a:rPr>
              <a:t>Generic Consensus Algorithms enable distributed processes to effectively accountable</a:t>
            </a:r>
          </a:p>
          <a:p>
            <a:pPr marL="1200150" lvl="2" indent="-285750">
              <a:buFont typeface="Arial" panose="020B0604020202020204" pitchFamily="34" charset="0"/>
              <a:buChar char="•"/>
            </a:pPr>
            <a:r>
              <a:rPr lang="en-US" sz="1000" dirty="0" err="1">
                <a:latin typeface="Arial Rounded MT Bold" panose="020F0704030504030204" pitchFamily="34" charset="77"/>
              </a:rPr>
              <a:t>NsM</a:t>
            </a:r>
            <a:r>
              <a:rPr lang="en-US" sz="1000" dirty="0">
                <a:latin typeface="Arial Rounded MT Bold" panose="020F0704030504030204" pitchFamily="34" charset="77"/>
              </a:rPr>
              <a:t> is achieved through Proposal -&gt; Learning -&gt; Syncing -&gt; Expiring cycles</a:t>
            </a:r>
          </a:p>
          <a:p>
            <a:pPr marL="285750" indent="-285750">
              <a:buFont typeface="Arial" panose="020B0604020202020204" pitchFamily="34" charset="0"/>
              <a:buChar char="•"/>
            </a:pPr>
            <a:r>
              <a:rPr lang="en-US" sz="1000" dirty="0">
                <a:latin typeface="Arial Rounded MT Bold" panose="020F0704030504030204" pitchFamily="34" charset="77"/>
              </a:rPr>
              <a:t>Use a unifying Abstraction to separate Structures from Processes</a:t>
            </a:r>
          </a:p>
          <a:p>
            <a:pPr marL="742950" lvl="5" indent="-285750">
              <a:buFont typeface="Arial" panose="020B0604020202020204" pitchFamily="34" charset="0"/>
              <a:buChar char="•"/>
            </a:pPr>
            <a:r>
              <a:rPr lang="en-US" sz="1000" dirty="0">
                <a:latin typeface="Arial Rounded MT Bold" panose="020F0704030504030204" pitchFamily="34" charset="77"/>
              </a:rPr>
              <a:t>Concrete Data values are captured using scalable IT infrastructures</a:t>
            </a:r>
          </a:p>
          <a:p>
            <a:pPr marL="742950" lvl="5" indent="-285750">
              <a:buFont typeface="Arial" panose="020B0604020202020204" pitchFamily="34" charset="0"/>
              <a:buChar char="•"/>
            </a:pPr>
            <a:r>
              <a:rPr lang="en-US" sz="1000" dirty="0">
                <a:latin typeface="Arial Rounded MT Bold" panose="020F0704030504030204" pitchFamily="34" charset="77"/>
              </a:rPr>
              <a:t>Generic writing and accounting system as Knowledge Management Standards (ITIL)</a:t>
            </a:r>
          </a:p>
          <a:p>
            <a:endParaRPr lang="en-TW" sz="11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132</a:t>
            </a:fld>
            <a:endParaRPr lang="en" dirty="0"/>
          </a:p>
        </p:txBody>
      </p:sp>
    </p:spTree>
    <p:extLst>
      <p:ext uri="{BB962C8B-B14F-4D97-AF65-F5344CB8AC3E}">
        <p14:creationId xmlns:p14="http://schemas.microsoft.com/office/powerpoint/2010/main" val="148802749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Your actions before Oct 19, 2020</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US" dirty="0"/>
              <a:t>Start using Templates and Categories</a:t>
            </a:r>
            <a:r>
              <a:rPr lang="en-TW" dirty="0"/>
              <a:t> on </a:t>
            </a:r>
            <a:r>
              <a:rPr lang="en-TW" dirty="0">
                <a:hlinkClick r:id="rId2"/>
              </a:rPr>
              <a:t>toyhouse.wiki:81</a:t>
            </a:r>
            <a:endParaRPr lang="en-TW" dirty="0"/>
          </a:p>
          <a:p>
            <a:pPr lvl="1"/>
            <a:r>
              <a:rPr lang="en-TW" dirty="0"/>
              <a:t>Create a page about your project</a:t>
            </a:r>
            <a:r>
              <a:rPr lang="en-US" dirty="0"/>
              <a:t>, using standardized Templates and Category</a:t>
            </a:r>
            <a:endParaRPr lang="en-TW" dirty="0"/>
          </a:p>
          <a:p>
            <a:pPr lvl="1"/>
            <a:r>
              <a:rPr lang="en-US" dirty="0"/>
              <a:t>Make sure all Wiki pages you created follow the same Namespace convention</a:t>
            </a:r>
          </a:p>
          <a:p>
            <a:pPr lvl="1"/>
            <a:r>
              <a:rPr lang="en-US" dirty="0"/>
              <a:t>Start using </a:t>
            </a:r>
            <a:r>
              <a:rPr lang="en-US" dirty="0" err="1"/>
              <a:t>Github</a:t>
            </a:r>
            <a:r>
              <a:rPr lang="en-US" dirty="0"/>
              <a:t> to download and share files with proper </a:t>
            </a:r>
            <a:r>
              <a:rPr lang="en-US" dirty="0" err="1"/>
              <a:t>NsM</a:t>
            </a:r>
            <a:endParaRPr lang="en-US" dirty="0"/>
          </a:p>
          <a:p>
            <a:pPr lvl="2"/>
            <a:r>
              <a:rPr lang="en-US" dirty="0"/>
              <a:t>Couse </a:t>
            </a:r>
            <a:r>
              <a:rPr lang="en-US" dirty="0" err="1"/>
              <a:t>Github</a:t>
            </a:r>
            <a:r>
              <a:rPr lang="en-US" dirty="0"/>
              <a:t> @ </a:t>
            </a:r>
            <a:r>
              <a:rPr lang="en-US" dirty="0">
                <a:hlinkClick r:id="rId3"/>
              </a:rPr>
              <a:t>https://</a:t>
            </a:r>
            <a:r>
              <a:rPr lang="en-US" dirty="0" err="1">
                <a:hlinkClick r:id="rId3"/>
              </a:rPr>
              <a:t>github.com</a:t>
            </a:r>
            <a:r>
              <a:rPr lang="en-US" dirty="0">
                <a:hlinkClick r:id="rId3"/>
              </a:rPr>
              <a:t>/benkoo/CognitiveFoundation2020</a:t>
            </a:r>
            <a:endParaRPr lang="en-TW" dirty="0"/>
          </a:p>
          <a:p>
            <a:pPr lvl="1"/>
            <a:r>
              <a:rPr lang="en-TW" dirty="0"/>
              <a:t>Start writing your learning report.</a:t>
            </a:r>
          </a:p>
          <a:p>
            <a:pPr lvl="2"/>
            <a:r>
              <a:rPr lang="en-TW" dirty="0"/>
              <a:t>Every week should include Logic Model</a:t>
            </a:r>
            <a:r>
              <a:rPr lang="en-US" dirty="0"/>
              <a:t> using the standard Template</a:t>
            </a:r>
            <a:endParaRPr lang="en-TW" dirty="0"/>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133</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References</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a:xfrm>
            <a:off x="311700" y="1152475"/>
            <a:ext cx="5416000" cy="1057325"/>
          </a:xfrm>
        </p:spPr>
        <p:txBody>
          <a:bodyPr/>
          <a:lstStyle/>
          <a:p>
            <a:r>
              <a:rPr lang="en-US" dirty="0"/>
              <a:t>An interesting website on Gödel Escher Bach</a:t>
            </a:r>
            <a:endParaRPr lang="en-TW" dirty="0"/>
          </a:p>
          <a:p>
            <a:pPr lvl="1"/>
            <a:r>
              <a:rPr lang="en-US" dirty="0"/>
              <a:t>https://</a:t>
            </a:r>
            <a:r>
              <a:rPr lang="en-US" dirty="0" err="1"/>
              <a:t>aseelghazal.weebly.com</a:t>
            </a:r>
            <a:r>
              <a:rPr lang="en-US" dirty="0"/>
              <a:t>/</a:t>
            </a:r>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134</a:t>
            </a:fld>
            <a:endParaRPr lang="en" dirty="0"/>
          </a:p>
        </p:txBody>
      </p:sp>
      <p:pic>
        <p:nvPicPr>
          <p:cNvPr id="5" name="Picture 4">
            <a:hlinkClick r:id="rId2"/>
            <a:extLst>
              <a:ext uri="{FF2B5EF4-FFF2-40B4-BE49-F238E27FC236}">
                <a16:creationId xmlns:a16="http://schemas.microsoft.com/office/drawing/2014/main" id="{EC9FEA78-25FF-7948-B4D9-CE10655FF66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57620" y="1574800"/>
            <a:ext cx="3640179" cy="3400846"/>
          </a:xfrm>
          <a:prstGeom prst="rect">
            <a:avLst/>
          </a:prstGeom>
        </p:spPr>
      </p:pic>
      <p:sp>
        <p:nvSpPr>
          <p:cNvPr id="6" name="TextBox 5">
            <a:extLst>
              <a:ext uri="{FF2B5EF4-FFF2-40B4-BE49-F238E27FC236}">
                <a16:creationId xmlns:a16="http://schemas.microsoft.com/office/drawing/2014/main" id="{13AF283D-6934-044F-8784-04703C934E78}"/>
              </a:ext>
            </a:extLst>
          </p:cNvPr>
          <p:cNvSpPr txBox="1"/>
          <p:nvPr/>
        </p:nvSpPr>
        <p:spPr>
          <a:xfrm>
            <a:off x="322824" y="2438561"/>
            <a:ext cx="3834796" cy="2308324"/>
          </a:xfrm>
          <a:prstGeom prst="rect">
            <a:avLst/>
          </a:prstGeom>
          <a:noFill/>
        </p:spPr>
        <p:txBody>
          <a:bodyPr wrap="square" rtlCol="0">
            <a:spAutoFit/>
          </a:bodyPr>
          <a:lstStyle/>
          <a:p>
            <a:r>
              <a:rPr lang="en-US" sz="1200" dirty="0"/>
              <a:t>Preface to GEB's Twentieth-anniversary Edition P-1 Overview p. viii List of Illustrations p. xiv Words of Thanks p. xix Part I GEB Introduction: A </a:t>
            </a:r>
            <a:r>
              <a:rPr lang="en-US" sz="1200" dirty="0" err="1"/>
              <a:t>Musico</a:t>
            </a:r>
            <a:r>
              <a:rPr lang="en-US" sz="1200" dirty="0"/>
              <a:t>-Logical Offering p. 3 Three-Part Invention p. 29 Chapter I The MU-puzzle p. 33 Two-Part Invention p. 43 Chapter II Meaning and Form in Mathematics p. 46 Sonata for Unaccompanied Achilles p. 61 Chapter III Figure and Ground p. 64 </a:t>
            </a:r>
            <a:r>
              <a:rPr lang="en-US" sz="1200" dirty="0" err="1"/>
              <a:t>Contracrostipunctus</a:t>
            </a:r>
            <a:r>
              <a:rPr lang="en-US" sz="1200" dirty="0"/>
              <a:t> p. 75 Chapter IV Consistency, Completeness, and Geometry p. 82 Little Harmonic Labyrinth p. 103 Chapter V Recursive Structures and Processes (</a:t>
            </a:r>
            <a:r>
              <a:rPr lang="en-US" sz="1200" dirty="0">
                <a:hlinkClick r:id="rId4"/>
              </a:rPr>
              <a:t>...read more</a:t>
            </a:r>
            <a:r>
              <a:rPr lang="en-US" sz="1200" dirty="0"/>
              <a:t>)</a:t>
            </a:r>
            <a:endParaRPr lang="en-TW" sz="1200" dirty="0"/>
          </a:p>
        </p:txBody>
      </p:sp>
      <p:sp>
        <p:nvSpPr>
          <p:cNvPr id="7" name="TextBox 6">
            <a:extLst>
              <a:ext uri="{FF2B5EF4-FFF2-40B4-BE49-F238E27FC236}">
                <a16:creationId xmlns:a16="http://schemas.microsoft.com/office/drawing/2014/main" id="{3245B220-F3D3-8448-950C-1368CBB54238}"/>
              </a:ext>
            </a:extLst>
          </p:cNvPr>
          <p:cNvSpPr txBox="1"/>
          <p:nvPr/>
        </p:nvSpPr>
        <p:spPr>
          <a:xfrm>
            <a:off x="1346201" y="2130784"/>
            <a:ext cx="1519968" cy="307777"/>
          </a:xfrm>
          <a:prstGeom prst="rect">
            <a:avLst/>
          </a:prstGeom>
          <a:noFill/>
        </p:spPr>
        <p:txBody>
          <a:bodyPr wrap="none" rtlCol="0">
            <a:spAutoFit/>
          </a:bodyPr>
          <a:lstStyle/>
          <a:p>
            <a:r>
              <a:rPr lang="en-TW" dirty="0">
                <a:hlinkClick r:id="rId5"/>
              </a:rPr>
              <a:t>GEB book’s ToC</a:t>
            </a:r>
            <a:endParaRPr lang="en-TW" dirty="0"/>
          </a:p>
        </p:txBody>
      </p:sp>
    </p:spTree>
    <p:extLst>
      <p:ext uri="{BB962C8B-B14F-4D97-AF65-F5344CB8AC3E}">
        <p14:creationId xmlns:p14="http://schemas.microsoft.com/office/powerpoint/2010/main" val="3929114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Book Keeping/Ledger Technologies</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4" name="Picture 3">
            <a:hlinkClick r:id="rId3"/>
            <a:extLst>
              <a:ext uri="{FF2B5EF4-FFF2-40B4-BE49-F238E27FC236}">
                <a16:creationId xmlns:a16="http://schemas.microsoft.com/office/drawing/2014/main" id="{E32A4C80-E9F7-834D-AE57-BF5FC09D7923}"/>
              </a:ext>
            </a:extLst>
          </p:cNvPr>
          <p:cNvPicPr>
            <a:picLocks noChangeAspect="1"/>
          </p:cNvPicPr>
          <p:nvPr/>
        </p:nvPicPr>
        <p:blipFill>
          <a:blip r:embed="rId4"/>
          <a:stretch>
            <a:fillRect/>
          </a:stretch>
        </p:blipFill>
        <p:spPr>
          <a:xfrm>
            <a:off x="327789" y="1265244"/>
            <a:ext cx="3725385" cy="2118028"/>
          </a:xfrm>
          <a:prstGeom prst="rect">
            <a:avLst/>
          </a:prstGeom>
        </p:spPr>
      </p:pic>
      <p:pic>
        <p:nvPicPr>
          <p:cNvPr id="6" name="Picture 5">
            <a:hlinkClick r:id="rId5"/>
            <a:extLst>
              <a:ext uri="{FF2B5EF4-FFF2-40B4-BE49-F238E27FC236}">
                <a16:creationId xmlns:a16="http://schemas.microsoft.com/office/drawing/2014/main" id="{B1AA7D71-2472-C549-92FA-CADFE159263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2000" y="1265244"/>
            <a:ext cx="4191963" cy="2611510"/>
          </a:xfrm>
          <a:prstGeom prst="rect">
            <a:avLst/>
          </a:prstGeom>
        </p:spPr>
      </p:pic>
      <p:sp>
        <p:nvSpPr>
          <p:cNvPr id="3" name="Slide Number Placeholder 2">
            <a:extLst>
              <a:ext uri="{FF2B5EF4-FFF2-40B4-BE49-F238E27FC236}">
                <a16:creationId xmlns:a16="http://schemas.microsoft.com/office/drawing/2014/main" id="{05E520EE-2D48-AD43-8CDA-4D5CC09B8058}"/>
              </a:ext>
            </a:extLst>
          </p:cNvPr>
          <p:cNvSpPr>
            <a:spLocks noGrp="1"/>
          </p:cNvSpPr>
          <p:nvPr>
            <p:ph type="sldNum" sz="quarter" idx="12"/>
          </p:nvPr>
        </p:nvSpPr>
        <p:spPr/>
        <p:txBody>
          <a:bodyPr/>
          <a:lstStyle/>
          <a:p>
            <a:fld id="{713C7D3C-22D2-7449-8935-5F36E8921380}" type="slidenum">
              <a:rPr lang="en-US" smtClean="0"/>
              <a:pPr/>
              <a:t>14</a:t>
            </a:fld>
            <a:endParaRPr lang="en-US" dirty="0"/>
          </a:p>
        </p:txBody>
      </p:sp>
    </p:spTree>
    <p:extLst>
      <p:ext uri="{BB962C8B-B14F-4D97-AF65-F5344CB8AC3E}">
        <p14:creationId xmlns:p14="http://schemas.microsoft.com/office/powerpoint/2010/main" val="3521676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 Keeping is the foundation of Capitalism</a:t>
            </a:r>
            <a:endParaRPr lang="en-US" sz="2400"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2699658" y="1200152"/>
            <a:ext cx="6203495" cy="3737370"/>
          </a:xfrm>
        </p:spPr>
        <p:txBody>
          <a:bodyPr>
            <a:normAutofit fontScale="77500" lnSpcReduction="20000"/>
          </a:bodyPr>
          <a:lstStyle/>
          <a:p>
            <a:r>
              <a:rPr lang="zh-CN" altLang="en-US" dirty="0">
                <a:latin typeface="STXingkai" panose="02010800040101010101" pitchFamily="2" charset="-122"/>
                <a:ea typeface="STXingkai" panose="02010800040101010101" pitchFamily="2" charset="-122"/>
              </a:rPr>
              <a:t>复式记账是</a:t>
            </a:r>
            <a:r>
              <a:rPr lang="en-US" altLang="zh-CN" dirty="0" err="1">
                <a:latin typeface="Weibei SC" panose="03000800000000000000" pitchFamily="66" charset="-128"/>
                <a:ea typeface="Weibei SC" panose="03000800000000000000" pitchFamily="66" charset="-128"/>
              </a:rPr>
              <a:t>Pacioli</a:t>
            </a:r>
            <a:r>
              <a:rPr lang="zh-CN" altLang="en-US" dirty="0">
                <a:latin typeface="STXingkai" panose="02010800040101010101" pitchFamily="2" charset="-122"/>
                <a:ea typeface="STXingkai" panose="02010800040101010101" pitchFamily="2" charset="-122"/>
              </a:rPr>
              <a:t>最著名的</a:t>
            </a:r>
            <a:r>
              <a:rPr lang="zh-CN" altLang="en-US" dirty="0">
                <a:solidFill>
                  <a:srgbClr val="FF0000"/>
                </a:solidFill>
                <a:latin typeface="STXingkai" panose="02010800040101010101" pitchFamily="2" charset="-122"/>
                <a:ea typeface="STXingkai" panose="02010800040101010101" pitchFamily="2" charset="-122"/>
              </a:rPr>
              <a:t>科学</a:t>
            </a:r>
            <a:r>
              <a:rPr lang="zh-CN" altLang="en-US" dirty="0">
                <a:latin typeface="STXingkai" panose="02010800040101010101" pitchFamily="2" charset="-122"/>
                <a:ea typeface="STXingkai" panose="02010800040101010101" pitchFamily="2" charset="-122"/>
              </a:rPr>
              <a:t>贡献</a:t>
            </a:r>
            <a:endParaRPr lang="en-US" altLang="zh-CN" dirty="0">
              <a:latin typeface="STXingkai" panose="02010800040101010101" pitchFamily="2" charset="-122"/>
              <a:ea typeface="STXingkai" panose="02010800040101010101" pitchFamily="2" charset="-122"/>
            </a:endParaRPr>
          </a:p>
          <a:p>
            <a:r>
              <a:rPr lang="en-US" altLang="zh-CN" dirty="0" err="1">
                <a:latin typeface="Weibei SC" panose="03000800000000000000" pitchFamily="66" charset="-128"/>
                <a:ea typeface="Weibei SC" panose="03000800000000000000" pitchFamily="66" charset="-128"/>
              </a:rPr>
              <a:t>Pacioli</a:t>
            </a:r>
            <a:r>
              <a:rPr lang="zh-CN" altLang="en-US"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是达芬奇的合作伙伴</a:t>
            </a:r>
            <a:endParaRPr lang="en-US" altLang="zh-CN" dirty="0">
              <a:latin typeface="STXingkai" panose="02010800040101010101" pitchFamily="2" charset="-122"/>
              <a:ea typeface="STXingkai" panose="02010800040101010101" pitchFamily="2" charset="-122"/>
            </a:endParaRPr>
          </a:p>
          <a:p>
            <a:r>
              <a:rPr lang="en-US" altLang="zh-CN" dirty="0">
                <a:latin typeface="Weibei SC" panose="03000800000000000000" pitchFamily="66" charset="-128"/>
                <a:ea typeface="Weibei SC" panose="03000800000000000000" pitchFamily="66" charset="-128"/>
              </a:rPr>
              <a:t>Summa de </a:t>
            </a:r>
            <a:r>
              <a:rPr lang="en-US" altLang="zh-CN" dirty="0" err="1">
                <a:latin typeface="Weibei SC" panose="03000800000000000000" pitchFamily="66" charset="-128"/>
                <a:ea typeface="Weibei SC" panose="03000800000000000000" pitchFamily="66" charset="-128"/>
              </a:rPr>
              <a:t>arithmetica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geometria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proportioni</a:t>
            </a:r>
            <a:r>
              <a:rPr lang="en-US" altLang="zh-CN" dirty="0">
                <a:latin typeface="Weibei SC" panose="03000800000000000000" pitchFamily="66" charset="-128"/>
                <a:ea typeface="Weibei SC" panose="03000800000000000000" pitchFamily="66" charset="-128"/>
              </a:rPr>
              <a:t> et </a:t>
            </a:r>
            <a:r>
              <a:rPr lang="en-US" altLang="zh-CN" dirty="0" err="1">
                <a:latin typeface="Weibei SC" panose="03000800000000000000" pitchFamily="66" charset="-128"/>
                <a:ea typeface="Weibei SC" panose="03000800000000000000" pitchFamily="66" charset="-128"/>
              </a:rPr>
              <a:t>proportionalita</a:t>
            </a:r>
            <a:r>
              <a:rPr lang="en-US" altLang="zh-CN"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（算术、几何、比例与可比性之总论）</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该书集成了代数、几何、逻辑、计算和记账的内容，包括复利计算等金融学的知识。</a:t>
            </a:r>
            <a:endParaRPr lang="en-US" altLang="zh-CN" dirty="0">
              <a:latin typeface="STXingkai" panose="02010800040101010101" pitchFamily="2" charset="-122"/>
              <a:ea typeface="STXingkai" panose="02010800040101010101" pitchFamily="2" charset="-122"/>
            </a:endParaRPr>
          </a:p>
          <a:p>
            <a:pPr marL="342900" lvl="1" indent="0">
              <a:buNone/>
            </a:pPr>
            <a:r>
              <a:rPr lang="zh-CN" altLang="en-US" dirty="0">
                <a:latin typeface="STXingkai" panose="02010800040101010101" pitchFamily="2" charset="-122"/>
                <a:ea typeface="STXingkai" panose="02010800040101010101" pitchFamily="2" charset="-122"/>
              </a:rPr>
              <a:t>是现代科学的奠基之作。</a:t>
            </a:r>
            <a:endParaRPr lang="en-US" altLang="zh-CN" sz="1350" dirty="0">
              <a:latin typeface="STXingkai" panose="02010800040101010101" pitchFamily="2" charset="-122"/>
              <a:ea typeface="STXingkai" panose="02010800040101010101" pitchFamily="2" charset="-122"/>
            </a:endParaRPr>
          </a:p>
          <a:p>
            <a:pPr marL="342900" lvl="1" indent="0">
              <a:buNone/>
            </a:pPr>
            <a:endParaRPr lang="en-US" altLang="zh-CN" sz="1350" dirty="0">
              <a:latin typeface="STXingkai" panose="02010800040101010101" pitchFamily="2" charset="-122"/>
              <a:ea typeface="STXingkai" panose="02010800040101010101" pitchFamily="2" charset="-122"/>
            </a:endParaRPr>
          </a:p>
          <a:p>
            <a:pPr marL="342900" lvl="1" indent="0">
              <a:buNone/>
            </a:pPr>
            <a:r>
              <a:rPr lang="en-US" altLang="zh-CN" sz="1350" dirty="0">
                <a:latin typeface="Weibei SC" panose="03000800000000000000" pitchFamily="66" charset="-128"/>
                <a:ea typeface="Weibei SC" panose="03000800000000000000" pitchFamily="66" charset="-128"/>
              </a:rPr>
              <a:t>“</a:t>
            </a:r>
            <a:r>
              <a:rPr lang="en-US" sz="1350" dirty="0"/>
              <a:t>historian James </a:t>
            </a:r>
            <a:r>
              <a:rPr lang="en-US" sz="1350" dirty="0" err="1"/>
              <a:t>Aho</a:t>
            </a:r>
            <a:r>
              <a:rPr lang="en-US" sz="1350" dirty="0"/>
              <a:t> linked double-entry bookkeeping to the ancient art of rhetoric, … </a:t>
            </a:r>
            <a:r>
              <a:rPr lang="en-US" altLang="zh-CN" sz="1350" dirty="0">
                <a:latin typeface="Weibei SC" panose="03000800000000000000" pitchFamily="66" charset="-128"/>
                <a:ea typeface="Weibei SC" panose="03000800000000000000" pitchFamily="66" charset="-128"/>
              </a:rPr>
              <a:t>medieval merchants used double-entry bookkeeping as a rhetorical tool of capitalist propaganda, to persuade their ‘audience’ that their business was honest, morally sound and its profit-making ethically justified.”</a:t>
            </a:r>
          </a:p>
          <a:p>
            <a:pPr marL="342900" lvl="1" indent="0">
              <a:buNone/>
            </a:pPr>
            <a:endParaRPr lang="en-US" altLang="zh-CN" sz="1350" dirty="0">
              <a:latin typeface="Weibei SC" panose="03000800000000000000" pitchFamily="66" charset="-128"/>
              <a:ea typeface="Weibei SC" panose="03000800000000000000" pitchFamily="66" charset="-128"/>
            </a:endParaRPr>
          </a:p>
          <a:p>
            <a:pPr marL="342900" lvl="1" indent="0">
              <a:buNone/>
            </a:pPr>
            <a:r>
              <a:rPr lang="en-US" altLang="zh-CN" sz="1350" dirty="0">
                <a:latin typeface="Weibei SC" panose="03000800000000000000" pitchFamily="66" charset="-128"/>
                <a:ea typeface="Weibei SC" panose="03000800000000000000" pitchFamily="66" charset="-128"/>
              </a:rPr>
              <a:t>Excerpt From: Jane Gleeson-White. “Double Entry.” </a:t>
            </a:r>
            <a:endParaRPr lang="en-US" altLang="zh-CN" dirty="0">
              <a:latin typeface="STXingkai" panose="02010800040101010101" pitchFamily="2" charset="-122"/>
              <a:ea typeface="STXingkai" panose="02010800040101010101" pitchFamily="2" charset="-122"/>
            </a:endParaRPr>
          </a:p>
        </p:txBody>
      </p:sp>
      <p:pic>
        <p:nvPicPr>
          <p:cNvPr id="6" name="Picture 5">
            <a:extLst>
              <a:ext uri="{FF2B5EF4-FFF2-40B4-BE49-F238E27FC236}">
                <a16:creationId xmlns:a16="http://schemas.microsoft.com/office/drawing/2014/main" id="{750CC53B-30D5-434F-A1EF-009DD25CD4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0105" y="1224645"/>
            <a:ext cx="1735805" cy="2476500"/>
          </a:xfrm>
          <a:prstGeom prst="rect">
            <a:avLst/>
          </a:prstGeom>
        </p:spPr>
      </p:pic>
      <p:pic>
        <p:nvPicPr>
          <p:cNvPr id="1028" name="Picture 4">
            <a:hlinkClick r:id="rId4"/>
            <a:extLst>
              <a:ext uri="{FF2B5EF4-FFF2-40B4-BE49-F238E27FC236}">
                <a16:creationId xmlns:a16="http://schemas.microsoft.com/office/drawing/2014/main" id="{FEB1C79C-D7A6-204E-B9DA-AB0D8F2A167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80105" y="3779680"/>
            <a:ext cx="1735805" cy="12624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B2D30B-B554-1447-A2F3-0EC3236C3970}"/>
              </a:ext>
            </a:extLst>
          </p:cNvPr>
          <p:cNvSpPr txBox="1"/>
          <p:nvPr/>
        </p:nvSpPr>
        <p:spPr>
          <a:xfrm>
            <a:off x="683292" y="883886"/>
            <a:ext cx="1704313" cy="253916"/>
          </a:xfrm>
          <a:prstGeom prst="rect">
            <a:avLst/>
          </a:prstGeom>
          <a:noFill/>
        </p:spPr>
        <p:txBody>
          <a:bodyPr wrap="none" rtlCol="0">
            <a:spAutoFit/>
          </a:bodyPr>
          <a:lstStyle/>
          <a:p>
            <a:r>
              <a:rPr lang="en-US" altLang="zh-CN" sz="1050" dirty="0">
                <a:latin typeface="Weibei SC" panose="03000800000000000000" pitchFamily="66" charset="-128"/>
                <a:ea typeface="Weibei SC" panose="03000800000000000000" pitchFamily="66" charset="-128"/>
              </a:rPr>
              <a:t>1494</a:t>
            </a:r>
            <a:r>
              <a:rPr lang="zh-CN" altLang="en-US" sz="1050" dirty="0">
                <a:latin typeface="Weibei SC" panose="03000800000000000000" pitchFamily="66" charset="-128"/>
                <a:ea typeface="Weibei SC" panose="03000800000000000000" pitchFamily="66" charset="-128"/>
              </a:rPr>
              <a:t>年头版，</a:t>
            </a:r>
            <a:r>
              <a:rPr lang="en-US" altLang="zh-CN" sz="1050" dirty="0">
                <a:latin typeface="Weibei SC" panose="03000800000000000000" pitchFamily="66" charset="-128"/>
                <a:ea typeface="Weibei SC" panose="03000800000000000000" pitchFamily="66" charset="-128"/>
              </a:rPr>
              <a:t>1523</a:t>
            </a:r>
            <a:r>
              <a:rPr lang="zh-CN" altLang="en-US" sz="1050" dirty="0">
                <a:latin typeface="Weibei SC" panose="03000800000000000000" pitchFamily="66" charset="-128"/>
                <a:ea typeface="Weibei SC" panose="03000800000000000000" pitchFamily="66" charset="-128"/>
              </a:rPr>
              <a:t>年再版</a:t>
            </a:r>
            <a:endParaRPr lang="en-US" sz="1050" dirty="0">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9149D613-A00F-6F4C-8ABA-65338BCBEA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spTree>
    <p:extLst>
      <p:ext uri="{BB962C8B-B14F-4D97-AF65-F5344CB8AC3E}">
        <p14:creationId xmlns:p14="http://schemas.microsoft.com/office/powerpoint/2010/main" val="3417627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Bookkeeping and Linear Algebra</a:t>
            </a:r>
            <a:endParaRPr lang="en-US" sz="2400" dirty="0">
              <a:latin typeface="+mj-lt"/>
              <a:ea typeface="STXingkai" panose="02010800040101010101" pitchFamily="2" charset="-122"/>
            </a:endParaRPr>
          </a:p>
        </p:txBody>
      </p:sp>
      <p:pic>
        <p:nvPicPr>
          <p:cNvPr id="2050" name="Picture 2">
            <a:hlinkClick r:id="rId3"/>
            <a:extLst>
              <a:ext uri="{FF2B5EF4-FFF2-40B4-BE49-F238E27FC236}">
                <a16:creationId xmlns:a16="http://schemas.microsoft.com/office/drawing/2014/main" id="{DEB5C69A-78D3-1B44-9CE1-31090DF9D52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07181" y="1017725"/>
            <a:ext cx="1597621" cy="24212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5"/>
            <a:extLst>
              <a:ext uri="{FF2B5EF4-FFF2-40B4-BE49-F238E27FC236}">
                <a16:creationId xmlns:a16="http://schemas.microsoft.com/office/drawing/2014/main" id="{C4016BD7-9127-AD49-97B5-5F672E512C55}"/>
              </a:ext>
            </a:extLst>
          </p:cNvPr>
          <p:cNvPicPr>
            <a:picLocks noChangeAspect="1"/>
          </p:cNvPicPr>
          <p:nvPr/>
        </p:nvPicPr>
        <p:blipFill>
          <a:blip r:embed="rId6"/>
          <a:stretch>
            <a:fillRect/>
          </a:stretch>
        </p:blipFill>
        <p:spPr>
          <a:xfrm>
            <a:off x="2227818" y="1371600"/>
            <a:ext cx="2112065" cy="1900859"/>
          </a:xfrm>
          <a:prstGeom prst="rect">
            <a:avLst/>
          </a:prstGeom>
        </p:spPr>
      </p:pic>
      <p:pic>
        <p:nvPicPr>
          <p:cNvPr id="9" name="Picture 8">
            <a:hlinkClick r:id="rId7"/>
            <a:extLst>
              <a:ext uri="{FF2B5EF4-FFF2-40B4-BE49-F238E27FC236}">
                <a16:creationId xmlns:a16="http://schemas.microsoft.com/office/drawing/2014/main" id="{073D7A27-98D7-1045-B534-59524D0AD6D9}"/>
              </a:ext>
            </a:extLst>
          </p:cNvPr>
          <p:cNvPicPr>
            <a:picLocks noChangeAspect="1"/>
          </p:cNvPicPr>
          <p:nvPr/>
        </p:nvPicPr>
        <p:blipFill>
          <a:blip r:embed="rId8"/>
          <a:stretch>
            <a:fillRect/>
          </a:stretch>
        </p:blipFill>
        <p:spPr>
          <a:xfrm>
            <a:off x="297158" y="984138"/>
            <a:ext cx="1890373" cy="3135796"/>
          </a:xfrm>
          <a:prstGeom prst="rect">
            <a:avLst/>
          </a:prstGeom>
        </p:spPr>
      </p:pic>
      <p:pic>
        <p:nvPicPr>
          <p:cNvPr id="10" name="Picture 9">
            <a:hlinkClick r:id="rId5"/>
            <a:extLst>
              <a:ext uri="{FF2B5EF4-FFF2-40B4-BE49-F238E27FC236}">
                <a16:creationId xmlns:a16="http://schemas.microsoft.com/office/drawing/2014/main" id="{933E6F3C-24F3-2C4B-AD3B-0B73DBB9089A}"/>
              </a:ext>
            </a:extLst>
          </p:cNvPr>
          <p:cNvPicPr>
            <a:picLocks noChangeAspect="1"/>
          </p:cNvPicPr>
          <p:nvPr/>
        </p:nvPicPr>
        <p:blipFill>
          <a:blip r:embed="rId9"/>
          <a:stretch>
            <a:fillRect/>
          </a:stretch>
        </p:blipFill>
        <p:spPr>
          <a:xfrm>
            <a:off x="4448155" y="1017725"/>
            <a:ext cx="2342483" cy="3908563"/>
          </a:xfrm>
          <a:prstGeom prst="rect">
            <a:avLst/>
          </a:prstGeom>
        </p:spPr>
      </p:pic>
      <p:pic>
        <p:nvPicPr>
          <p:cNvPr id="14" name="Picture 13">
            <a:hlinkClick r:id="rId3"/>
            <a:extLst>
              <a:ext uri="{FF2B5EF4-FFF2-40B4-BE49-F238E27FC236}">
                <a16:creationId xmlns:a16="http://schemas.microsoft.com/office/drawing/2014/main" id="{DC7BEA6F-AEE0-974E-B7B8-F7BD9C1261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896056" y="3590883"/>
            <a:ext cx="1819870" cy="1107592"/>
          </a:xfrm>
          <a:prstGeom prst="rect">
            <a:avLst/>
          </a:prstGeom>
        </p:spPr>
      </p:pic>
      <p:pic>
        <p:nvPicPr>
          <p:cNvPr id="3" name="Picture 2">
            <a:hlinkClick r:id="rId11"/>
            <a:extLst>
              <a:ext uri="{FF2B5EF4-FFF2-40B4-BE49-F238E27FC236}">
                <a16:creationId xmlns:a16="http://schemas.microsoft.com/office/drawing/2014/main" id="{DEC3B3F9-18D0-CF4E-BF06-128FB6D297FE}"/>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27818" y="3439008"/>
            <a:ext cx="2114595" cy="1605182"/>
          </a:xfrm>
          <a:prstGeom prst="rect">
            <a:avLst/>
          </a:prstGeom>
        </p:spPr>
      </p:pic>
      <p:sp>
        <p:nvSpPr>
          <p:cNvPr id="4" name="Slide Number Placeholder 3">
            <a:extLst>
              <a:ext uri="{FF2B5EF4-FFF2-40B4-BE49-F238E27FC236}">
                <a16:creationId xmlns:a16="http://schemas.microsoft.com/office/drawing/2014/main" id="{343BB7F2-2FE3-734D-8F0D-E3B14210D3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dirty="0"/>
          </a:p>
        </p:txBody>
      </p:sp>
    </p:spTree>
    <p:extLst>
      <p:ext uri="{BB962C8B-B14F-4D97-AF65-F5344CB8AC3E}">
        <p14:creationId xmlns:p14="http://schemas.microsoft.com/office/powerpoint/2010/main" val="1151118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Hamilton did more work on the Accounting Equation</a:t>
            </a:r>
            <a:endParaRPr lang="en-US" dirty="0">
              <a:latin typeface="+mj-lt"/>
              <a:ea typeface="STXingkai" panose="02010800040101010101" pitchFamily="2" charset="-122"/>
            </a:endParaRPr>
          </a:p>
        </p:txBody>
      </p:sp>
      <p:sp>
        <p:nvSpPr>
          <p:cNvPr id="4" name="Slide Number Placeholder 3">
            <a:extLst>
              <a:ext uri="{FF2B5EF4-FFF2-40B4-BE49-F238E27FC236}">
                <a16:creationId xmlns:a16="http://schemas.microsoft.com/office/drawing/2014/main" id="{9B4E8805-3994-5546-A9E5-331100C33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pic>
        <p:nvPicPr>
          <p:cNvPr id="12" name="Picture 11">
            <a:hlinkClick r:id="rId3"/>
            <a:extLst>
              <a:ext uri="{FF2B5EF4-FFF2-40B4-BE49-F238E27FC236}">
                <a16:creationId xmlns:a16="http://schemas.microsoft.com/office/drawing/2014/main" id="{CF301AE8-A894-624F-B1DE-9586305F645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1699" y="1074732"/>
            <a:ext cx="3565095" cy="2530789"/>
          </a:xfrm>
          <a:prstGeom prst="rect">
            <a:avLst/>
          </a:prstGeom>
        </p:spPr>
      </p:pic>
      <p:pic>
        <p:nvPicPr>
          <p:cNvPr id="7" name="Picture 6">
            <a:hlinkClick r:id="rId5"/>
            <a:extLst>
              <a:ext uri="{FF2B5EF4-FFF2-40B4-BE49-F238E27FC236}">
                <a16:creationId xmlns:a16="http://schemas.microsoft.com/office/drawing/2014/main" id="{5B802486-87F6-2F42-A05B-D8456740ECBC}"/>
              </a:ext>
            </a:extLst>
          </p:cNvPr>
          <p:cNvPicPr>
            <a:picLocks noChangeAspect="1"/>
          </p:cNvPicPr>
          <p:nvPr/>
        </p:nvPicPr>
        <p:blipFill>
          <a:blip r:embed="rId6"/>
          <a:stretch>
            <a:fillRect/>
          </a:stretch>
        </p:blipFill>
        <p:spPr>
          <a:xfrm>
            <a:off x="533212" y="3594876"/>
            <a:ext cx="6244498" cy="1468324"/>
          </a:xfrm>
          <a:prstGeom prst="rect">
            <a:avLst/>
          </a:prstGeom>
        </p:spPr>
      </p:pic>
      <p:sp>
        <p:nvSpPr>
          <p:cNvPr id="8" name="TextBox 7">
            <a:extLst>
              <a:ext uri="{FF2B5EF4-FFF2-40B4-BE49-F238E27FC236}">
                <a16:creationId xmlns:a16="http://schemas.microsoft.com/office/drawing/2014/main" id="{053152C2-E0FF-0748-9E08-33A7BAD0B304}"/>
              </a:ext>
            </a:extLst>
          </p:cNvPr>
          <p:cNvSpPr txBox="1"/>
          <p:nvPr/>
        </p:nvSpPr>
        <p:spPr>
          <a:xfrm>
            <a:off x="3876795" y="1129055"/>
            <a:ext cx="2658721" cy="2354491"/>
          </a:xfrm>
          <a:prstGeom prst="rect">
            <a:avLst/>
          </a:prstGeom>
          <a:noFill/>
        </p:spPr>
        <p:txBody>
          <a:bodyPr wrap="square" rtlCol="0">
            <a:spAutoFit/>
          </a:bodyPr>
          <a:lstStyle/>
          <a:p>
            <a:r>
              <a:rPr lang="en-US" sz="1050" dirty="0"/>
              <a:t>The aim of this paper is to show how the mathematical basis is used for a precise treatment of double-entry bookkeeping, which was firstly developed in the nineteenth century by </a:t>
            </a:r>
            <a:r>
              <a:rPr lang="en-US" sz="1050" dirty="0">
                <a:solidFill>
                  <a:srgbClr val="FF0000"/>
                </a:solidFill>
              </a:rPr>
              <a:t>Sir William Rowan Hamilton</a:t>
            </a:r>
            <a:r>
              <a:rPr lang="en-US" sz="1050" dirty="0"/>
              <a:t>. This is done by using basic notions of matrix algebra with the roots to the idea of using ordered pairs. We also reveal how the complex numbers and the </a:t>
            </a:r>
            <a:r>
              <a:rPr lang="en-US" sz="1050" dirty="0" err="1"/>
              <a:t>rationals</a:t>
            </a:r>
            <a:r>
              <a:rPr lang="en-US" sz="1050" dirty="0"/>
              <a:t> (fractions) developed in a mainstream of accounting science and became a leading platform for the ongoing processes within the Industry 4.0.</a:t>
            </a:r>
            <a:endParaRPr lang="en-TW" sz="1050" dirty="0"/>
          </a:p>
        </p:txBody>
      </p:sp>
      <p:pic>
        <p:nvPicPr>
          <p:cNvPr id="10" name="Picture 9">
            <a:hlinkClick r:id="rId7"/>
            <a:extLst>
              <a:ext uri="{FF2B5EF4-FFF2-40B4-BE49-F238E27FC236}">
                <a16:creationId xmlns:a16="http://schemas.microsoft.com/office/drawing/2014/main" id="{CC9F2982-4F59-CD46-A2AD-60E74305DD9C}"/>
              </a:ext>
            </a:extLst>
          </p:cNvPr>
          <p:cNvPicPr>
            <a:picLocks noChangeAspect="1"/>
          </p:cNvPicPr>
          <p:nvPr/>
        </p:nvPicPr>
        <p:blipFill>
          <a:blip r:embed="rId8"/>
          <a:stretch>
            <a:fillRect/>
          </a:stretch>
        </p:blipFill>
        <p:spPr>
          <a:xfrm>
            <a:off x="6777710" y="1325806"/>
            <a:ext cx="1960990" cy="1960990"/>
          </a:xfrm>
          <a:prstGeom prst="rect">
            <a:avLst/>
          </a:prstGeom>
        </p:spPr>
      </p:pic>
      <p:sp>
        <p:nvSpPr>
          <p:cNvPr id="15" name="TextBox 14">
            <a:extLst>
              <a:ext uri="{FF2B5EF4-FFF2-40B4-BE49-F238E27FC236}">
                <a16:creationId xmlns:a16="http://schemas.microsoft.com/office/drawing/2014/main" id="{50776958-BC3D-FA49-928B-CB0C5E8F36F1}"/>
              </a:ext>
            </a:extLst>
          </p:cNvPr>
          <p:cNvSpPr txBox="1"/>
          <p:nvPr/>
        </p:nvSpPr>
        <p:spPr>
          <a:xfrm>
            <a:off x="6741131" y="3433593"/>
            <a:ext cx="2005677" cy="253916"/>
          </a:xfrm>
          <a:prstGeom prst="rect">
            <a:avLst/>
          </a:prstGeom>
          <a:noFill/>
        </p:spPr>
        <p:txBody>
          <a:bodyPr wrap="none" rtlCol="0">
            <a:spAutoFit/>
          </a:bodyPr>
          <a:lstStyle/>
          <a:p>
            <a:r>
              <a:rPr lang="en-TW" sz="1050" dirty="0"/>
              <a:t>Image Source: </a:t>
            </a:r>
            <a:r>
              <a:rPr lang="en-TW" sz="1050" dirty="0">
                <a:hlinkClick r:id="rId7"/>
              </a:rPr>
              <a:t>Research Gate</a:t>
            </a:r>
            <a:endParaRPr lang="en-TW" sz="1050" dirty="0"/>
          </a:p>
        </p:txBody>
      </p:sp>
    </p:spTree>
    <p:extLst>
      <p:ext uri="{BB962C8B-B14F-4D97-AF65-F5344CB8AC3E}">
        <p14:creationId xmlns:p14="http://schemas.microsoft.com/office/powerpoint/2010/main" val="1152179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The Accounting Equation and Hamiltonian Mechanics</a:t>
            </a:r>
            <a:endParaRPr lang="en-US" sz="2400" dirty="0">
              <a:latin typeface="+mj-lt"/>
              <a:ea typeface="STXingkai" panose="02010800040101010101" pitchFamily="2" charset="-122"/>
            </a:endParaRPr>
          </a:p>
        </p:txBody>
      </p:sp>
      <p:pic>
        <p:nvPicPr>
          <p:cNvPr id="3" name="Picture 2">
            <a:extLst>
              <a:ext uri="{FF2B5EF4-FFF2-40B4-BE49-F238E27FC236}">
                <a16:creationId xmlns:a16="http://schemas.microsoft.com/office/drawing/2014/main" id="{040F89F4-1068-734A-9820-C9727360E55F}"/>
              </a:ext>
            </a:extLst>
          </p:cNvPr>
          <p:cNvPicPr>
            <a:picLocks noChangeAspect="1"/>
          </p:cNvPicPr>
          <p:nvPr/>
        </p:nvPicPr>
        <p:blipFill>
          <a:blip r:embed="rId3"/>
          <a:stretch>
            <a:fillRect/>
          </a:stretch>
        </p:blipFill>
        <p:spPr>
          <a:xfrm>
            <a:off x="311700" y="1688622"/>
            <a:ext cx="3852796" cy="2250642"/>
          </a:xfrm>
          <a:prstGeom prst="rect">
            <a:avLst/>
          </a:prstGeom>
        </p:spPr>
      </p:pic>
      <p:pic>
        <p:nvPicPr>
          <p:cNvPr id="3074" name="Picture 2">
            <a:hlinkClick r:id="rId4"/>
            <a:extLst>
              <a:ext uri="{FF2B5EF4-FFF2-40B4-BE49-F238E27FC236}">
                <a16:creationId xmlns:a16="http://schemas.microsoft.com/office/drawing/2014/main" id="{1BCD309B-148B-AD4B-8152-70AD59EAB5D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057654" y="1226169"/>
            <a:ext cx="1689154" cy="20576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B7C4210-CFB0-F44A-80AB-7150D560B31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97054" y="2384526"/>
            <a:ext cx="2449995" cy="948626"/>
          </a:xfrm>
          <a:prstGeom prst="rect">
            <a:avLst/>
          </a:prstGeom>
        </p:spPr>
      </p:pic>
      <p:sp>
        <p:nvSpPr>
          <p:cNvPr id="5" name="TextBox 4">
            <a:extLst>
              <a:ext uri="{FF2B5EF4-FFF2-40B4-BE49-F238E27FC236}">
                <a16:creationId xmlns:a16="http://schemas.microsoft.com/office/drawing/2014/main" id="{773A952C-39A0-FD41-8FE3-9EF5DAE6AC61}"/>
              </a:ext>
            </a:extLst>
          </p:cNvPr>
          <p:cNvSpPr txBox="1"/>
          <p:nvPr/>
        </p:nvSpPr>
        <p:spPr>
          <a:xfrm>
            <a:off x="4104863" y="1380845"/>
            <a:ext cx="2574744" cy="738664"/>
          </a:xfrm>
          <a:prstGeom prst="rect">
            <a:avLst/>
          </a:prstGeom>
          <a:noFill/>
        </p:spPr>
        <p:txBody>
          <a:bodyPr wrap="none" rtlCol="0">
            <a:spAutoFit/>
          </a:bodyPr>
          <a:lstStyle/>
          <a:p>
            <a:pPr algn="ctr"/>
            <a:r>
              <a:rPr lang="en-TW" dirty="0"/>
              <a:t>Accounting Balance Equation:</a:t>
            </a:r>
          </a:p>
          <a:p>
            <a:pPr algn="ctr"/>
            <a:endParaRPr lang="en-TW" dirty="0"/>
          </a:p>
          <a:p>
            <a:pPr algn="ctr"/>
            <a:r>
              <a:rPr lang="en-TW" dirty="0"/>
              <a:t>Assets = Liability + Equity</a:t>
            </a:r>
          </a:p>
        </p:txBody>
      </p:sp>
      <p:pic>
        <p:nvPicPr>
          <p:cNvPr id="6" name="Picture 5">
            <a:extLst>
              <a:ext uri="{FF2B5EF4-FFF2-40B4-BE49-F238E27FC236}">
                <a16:creationId xmlns:a16="http://schemas.microsoft.com/office/drawing/2014/main" id="{267ABA81-1DB0-4145-9267-154269AFF9D4}"/>
              </a:ext>
            </a:extLst>
          </p:cNvPr>
          <p:cNvPicPr>
            <a:picLocks noChangeAspect="1"/>
          </p:cNvPicPr>
          <p:nvPr/>
        </p:nvPicPr>
        <p:blipFill>
          <a:blip r:embed="rId7"/>
          <a:stretch>
            <a:fillRect/>
          </a:stretch>
        </p:blipFill>
        <p:spPr>
          <a:xfrm>
            <a:off x="4197054" y="3481169"/>
            <a:ext cx="4347341" cy="1289211"/>
          </a:xfrm>
          <a:prstGeom prst="rect">
            <a:avLst/>
          </a:prstGeom>
        </p:spPr>
      </p:pic>
      <p:sp>
        <p:nvSpPr>
          <p:cNvPr id="7" name="Slide Number Placeholder 6">
            <a:extLst>
              <a:ext uri="{FF2B5EF4-FFF2-40B4-BE49-F238E27FC236}">
                <a16:creationId xmlns:a16="http://schemas.microsoft.com/office/drawing/2014/main" id="{7388128A-D0FC-B347-8966-2FA73C47C8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sp>
        <p:nvSpPr>
          <p:cNvPr id="9" name="Line Callout 1 8">
            <a:extLst>
              <a:ext uri="{FF2B5EF4-FFF2-40B4-BE49-F238E27FC236}">
                <a16:creationId xmlns:a16="http://schemas.microsoft.com/office/drawing/2014/main" id="{E7049E39-E0B5-6846-8EED-57082677EE84}"/>
              </a:ext>
            </a:extLst>
          </p:cNvPr>
          <p:cNvSpPr/>
          <p:nvPr/>
        </p:nvSpPr>
        <p:spPr>
          <a:xfrm>
            <a:off x="487017" y="3901082"/>
            <a:ext cx="2993145" cy="1094282"/>
          </a:xfrm>
          <a:prstGeom prst="borderCallout1">
            <a:avLst>
              <a:gd name="adj1" fmla="val 56421"/>
              <a:gd name="adj2" fmla="val 103653"/>
              <a:gd name="adj3" fmla="val 65999"/>
              <a:gd name="adj4" fmla="val 130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The structural similarity may seem to be simple in the beginning. B</a:t>
            </a:r>
            <a:r>
              <a:rPr lang="en-US" dirty="0">
                <a:solidFill>
                  <a:schemeClr val="tx1"/>
                </a:solidFill>
              </a:rPr>
              <a:t>u</a:t>
            </a:r>
            <a:r>
              <a:rPr lang="en-TW" dirty="0">
                <a:solidFill>
                  <a:schemeClr val="tx1"/>
                </a:solidFill>
              </a:rPr>
              <a:t>t when put them in iterative procedures…</a:t>
            </a:r>
            <a:r>
              <a:rPr lang="en-TW" dirty="0"/>
              <a:t> </a:t>
            </a:r>
          </a:p>
        </p:txBody>
      </p:sp>
      <p:cxnSp>
        <p:nvCxnSpPr>
          <p:cNvPr id="12" name="Straight Connector 11">
            <a:extLst>
              <a:ext uri="{FF2B5EF4-FFF2-40B4-BE49-F238E27FC236}">
                <a16:creationId xmlns:a16="http://schemas.microsoft.com/office/drawing/2014/main" id="{92AD69E6-7E5F-A945-A9D3-94FAF601E6AF}"/>
              </a:ext>
            </a:extLst>
          </p:cNvPr>
          <p:cNvCxnSpPr>
            <a:cxnSpLocks/>
          </p:cNvCxnSpPr>
          <p:nvPr/>
        </p:nvCxnSpPr>
        <p:spPr>
          <a:xfrm flipV="1">
            <a:off x="3592411" y="2119509"/>
            <a:ext cx="979589" cy="2328715"/>
          </a:xfrm>
          <a:prstGeom prst="line">
            <a:avLst/>
          </a:prstGeom>
          <a:ln w="254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8354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Hamiltonian Mechanics make energy Accountable</a:t>
            </a:r>
            <a:endParaRPr lang="en-US" sz="2400" dirty="0">
              <a:latin typeface="+mj-lt"/>
              <a:ea typeface="STXingkai" panose="02010800040101010101" pitchFamily="2" charset="-122"/>
            </a:endParaRPr>
          </a:p>
        </p:txBody>
      </p:sp>
      <p:pic>
        <p:nvPicPr>
          <p:cNvPr id="3074" name="Picture 2">
            <a:hlinkClick r:id="rId3"/>
            <a:extLst>
              <a:ext uri="{FF2B5EF4-FFF2-40B4-BE49-F238E27FC236}">
                <a16:creationId xmlns:a16="http://schemas.microsoft.com/office/drawing/2014/main" id="{1BCD309B-148B-AD4B-8152-70AD59EAB5D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42615" y="1098828"/>
            <a:ext cx="1689154" cy="20576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3A952C-39A0-FD41-8FE3-9EF5DAE6AC61}"/>
              </a:ext>
            </a:extLst>
          </p:cNvPr>
          <p:cNvSpPr txBox="1"/>
          <p:nvPr/>
        </p:nvSpPr>
        <p:spPr>
          <a:xfrm>
            <a:off x="3302068" y="1986974"/>
            <a:ext cx="2276585" cy="1169551"/>
          </a:xfrm>
          <a:prstGeom prst="rect">
            <a:avLst/>
          </a:prstGeom>
          <a:noFill/>
        </p:spPr>
        <p:txBody>
          <a:bodyPr wrap="none" rtlCol="0">
            <a:spAutoFit/>
          </a:bodyPr>
          <a:lstStyle/>
          <a:p>
            <a:pPr algn="ctr"/>
            <a:r>
              <a:rPr lang="en-TW" dirty="0"/>
              <a:t> Assets = Liability + Equity</a:t>
            </a:r>
          </a:p>
          <a:p>
            <a:pPr algn="ctr"/>
            <a:endParaRPr lang="en-TW" dirty="0"/>
          </a:p>
          <a:p>
            <a:pPr algn="ctr"/>
            <a:r>
              <a:rPr lang="en-TW" dirty="0"/>
              <a:t>and</a:t>
            </a:r>
          </a:p>
          <a:p>
            <a:pPr algn="ctr"/>
            <a:endParaRPr lang="en-TW" dirty="0"/>
          </a:p>
          <a:p>
            <a:pPr algn="ctr"/>
            <a:r>
              <a:rPr lang="en-TW" dirty="0"/>
              <a:t>H = T + V</a:t>
            </a:r>
          </a:p>
        </p:txBody>
      </p:sp>
      <p:pic>
        <p:nvPicPr>
          <p:cNvPr id="8" name="Picture 7">
            <a:extLst>
              <a:ext uri="{FF2B5EF4-FFF2-40B4-BE49-F238E27FC236}">
                <a16:creationId xmlns:a16="http://schemas.microsoft.com/office/drawing/2014/main" id="{6371678A-4C44-9C42-9F3F-F34AD005E54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163028"/>
            <a:ext cx="2469236" cy="2057697"/>
          </a:xfrm>
          <a:prstGeom prst="rect">
            <a:avLst/>
          </a:prstGeom>
        </p:spPr>
      </p:pic>
      <p:sp>
        <p:nvSpPr>
          <p:cNvPr id="7" name="TextBox 6">
            <a:extLst>
              <a:ext uri="{FF2B5EF4-FFF2-40B4-BE49-F238E27FC236}">
                <a16:creationId xmlns:a16="http://schemas.microsoft.com/office/drawing/2014/main" id="{055352D5-B03C-3D4A-AFD6-6F426423B737}"/>
              </a:ext>
            </a:extLst>
          </p:cNvPr>
          <p:cNvSpPr txBox="1"/>
          <p:nvPr/>
        </p:nvSpPr>
        <p:spPr>
          <a:xfrm>
            <a:off x="903173" y="3512002"/>
            <a:ext cx="7074373" cy="307777"/>
          </a:xfrm>
          <a:prstGeom prst="rect">
            <a:avLst/>
          </a:prstGeom>
          <a:noFill/>
        </p:spPr>
        <p:txBody>
          <a:bodyPr wrap="none" rtlCol="0">
            <a:spAutoFit/>
          </a:bodyPr>
          <a:lstStyle/>
          <a:p>
            <a:pPr algn="ctr"/>
            <a:r>
              <a:rPr lang="en-TW" dirty="0"/>
              <a:t>These two equations basically dominated two fields: Economics and Physical Sciences</a:t>
            </a:r>
          </a:p>
        </p:txBody>
      </p:sp>
      <p:sp>
        <p:nvSpPr>
          <p:cNvPr id="10" name="TextBox 9">
            <a:extLst>
              <a:ext uri="{FF2B5EF4-FFF2-40B4-BE49-F238E27FC236}">
                <a16:creationId xmlns:a16="http://schemas.microsoft.com/office/drawing/2014/main" id="{4A09BDFA-EEB3-ED42-BDF9-9F585666D76A}"/>
              </a:ext>
            </a:extLst>
          </p:cNvPr>
          <p:cNvSpPr txBox="1"/>
          <p:nvPr/>
        </p:nvSpPr>
        <p:spPr>
          <a:xfrm>
            <a:off x="501830" y="4044672"/>
            <a:ext cx="8229939" cy="738664"/>
          </a:xfrm>
          <a:prstGeom prst="rect">
            <a:avLst/>
          </a:prstGeom>
          <a:noFill/>
        </p:spPr>
        <p:txBody>
          <a:bodyPr wrap="square" rtlCol="0">
            <a:spAutoFit/>
          </a:bodyPr>
          <a:lstStyle/>
          <a:p>
            <a:pPr algn="ctr"/>
            <a:r>
              <a:rPr lang="en-TW" dirty="0"/>
              <a:t>Thinking from a Meta-Mathematical viewpoint, </a:t>
            </a:r>
          </a:p>
          <a:p>
            <a:pPr algn="ctr"/>
            <a:r>
              <a:rPr lang="en-TW" dirty="0"/>
              <a:t>they present a way to break down </a:t>
            </a:r>
            <a:r>
              <a:rPr lang="en-US" dirty="0"/>
              <a:t>t</a:t>
            </a:r>
            <a:r>
              <a:rPr lang="en-TW" dirty="0"/>
              <a:t>he total amount of </a:t>
            </a:r>
            <a:r>
              <a:rPr lang="en-TW" b="1" dirty="0"/>
              <a:t>conservative resources</a:t>
            </a:r>
            <a:r>
              <a:rPr lang="en-TW" dirty="0"/>
              <a:t>, </a:t>
            </a:r>
          </a:p>
          <a:p>
            <a:pPr algn="ctr"/>
            <a:r>
              <a:rPr lang="en-TW" dirty="0"/>
              <a:t>and therefore, allows </a:t>
            </a:r>
            <a:r>
              <a:rPr lang="en-TW" b="1" dirty="0"/>
              <a:t>iterative branching </a:t>
            </a:r>
            <a:r>
              <a:rPr lang="en-TW" dirty="0"/>
              <a:t>and therefore </a:t>
            </a:r>
            <a:r>
              <a:rPr lang="en-TW" b="1" dirty="0"/>
              <a:t>continuous replication</a:t>
            </a:r>
            <a:r>
              <a:rPr lang="en-TW" dirty="0"/>
              <a:t>. </a:t>
            </a:r>
          </a:p>
        </p:txBody>
      </p:sp>
      <p:sp>
        <p:nvSpPr>
          <p:cNvPr id="9" name="Slide Number Placeholder 8">
            <a:extLst>
              <a:ext uri="{FF2B5EF4-FFF2-40B4-BE49-F238E27FC236}">
                <a16:creationId xmlns:a16="http://schemas.microsoft.com/office/drawing/2014/main" id="{2D6080DF-9170-B44A-A928-5D0B4AA388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spTree>
    <p:extLst>
      <p:ext uri="{BB962C8B-B14F-4D97-AF65-F5344CB8AC3E}">
        <p14:creationId xmlns:p14="http://schemas.microsoft.com/office/powerpoint/2010/main" val="3860197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64A1A3-075A-544E-A817-DB5A6C49B308}"/>
              </a:ext>
            </a:extLst>
          </p:cNvPr>
          <p:cNvSpPr txBox="1"/>
          <p:nvPr/>
        </p:nvSpPr>
        <p:spPr>
          <a:xfrm>
            <a:off x="1940515" y="382627"/>
            <a:ext cx="5262979" cy="646331"/>
          </a:xfrm>
          <a:prstGeom prst="rect">
            <a:avLst/>
          </a:prstGeom>
          <a:noFill/>
        </p:spPr>
        <p:txBody>
          <a:bodyPr wrap="none" rtlCol="0">
            <a:spAutoFit/>
          </a:bodyPr>
          <a:lstStyle/>
          <a:p>
            <a:pPr algn="ctr"/>
            <a:r>
              <a:rPr lang="en-US" sz="3600" dirty="0" err="1"/>
              <a:t>文字的发明与记账的需求</a:t>
            </a:r>
            <a:endParaRPr lang="en-TW" sz="3600" dirty="0"/>
          </a:p>
        </p:txBody>
      </p:sp>
      <p:pic>
        <p:nvPicPr>
          <p:cNvPr id="1026" name="Picture 2" descr="Cuneiform Writing (by Jan van der Crabben, CC BY-NC-SA)">
            <a:hlinkClick r:id="rId3" tooltip="Cuneiform Writing"/>
            <a:extLst>
              <a:ext uri="{FF2B5EF4-FFF2-40B4-BE49-F238E27FC236}">
                <a16:creationId xmlns:a16="http://schemas.microsoft.com/office/drawing/2014/main" id="{C7B7F579-003B-AE45-97B8-B7EEC16054F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75820" y="2022329"/>
            <a:ext cx="2320860" cy="15472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DA742A4-3BDB-7D49-9692-1282C515294A}"/>
              </a:ext>
            </a:extLst>
          </p:cNvPr>
          <p:cNvSpPr txBox="1"/>
          <p:nvPr/>
        </p:nvSpPr>
        <p:spPr>
          <a:xfrm>
            <a:off x="313122" y="4137284"/>
            <a:ext cx="2971253" cy="769441"/>
          </a:xfrm>
          <a:prstGeom prst="rect">
            <a:avLst/>
          </a:prstGeom>
          <a:noFill/>
        </p:spPr>
        <p:txBody>
          <a:bodyPr wrap="square" rtlCol="0">
            <a:spAutoFit/>
          </a:bodyPr>
          <a:lstStyle/>
          <a:p>
            <a:r>
              <a:rPr lang="en-US" sz="1100" i="1" dirty="0"/>
              <a:t>“The Sumerians first invented writing as a means of </a:t>
            </a:r>
            <a:r>
              <a:rPr lang="en-US" sz="1100" b="1" i="1" dirty="0"/>
              <a:t>long-distance communication </a:t>
            </a:r>
            <a:r>
              <a:rPr lang="en-US" sz="1100" i="1" dirty="0"/>
              <a:t>which was necessitated by </a:t>
            </a:r>
            <a:r>
              <a:rPr lang="en-US" sz="1100" b="1" i="1" dirty="0"/>
              <a:t>trade</a:t>
            </a:r>
            <a:r>
              <a:rPr lang="en-US" sz="1100" i="1" dirty="0"/>
              <a:t>.”</a:t>
            </a:r>
          </a:p>
          <a:p>
            <a:r>
              <a:rPr lang="en-US" sz="1100" i="1" dirty="0"/>
              <a:t>	</a:t>
            </a:r>
            <a:r>
              <a:rPr lang="en-US" sz="1100" i="1" dirty="0">
                <a:hlinkClick r:id="rId3"/>
              </a:rPr>
              <a:t>Ancient History Encyclopedia</a:t>
            </a:r>
            <a:endParaRPr lang="en-TW" sz="1100" i="1" dirty="0"/>
          </a:p>
        </p:txBody>
      </p:sp>
      <p:pic>
        <p:nvPicPr>
          <p:cNvPr id="13" name="Picture 12">
            <a:extLst>
              <a:ext uri="{FF2B5EF4-FFF2-40B4-BE49-F238E27FC236}">
                <a16:creationId xmlns:a16="http://schemas.microsoft.com/office/drawing/2014/main" id="{D589617F-360B-8946-8B7F-01FC9D7A005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465799" y="1696953"/>
            <a:ext cx="1735805" cy="2476500"/>
          </a:xfrm>
          <a:prstGeom prst="rect">
            <a:avLst/>
          </a:prstGeom>
        </p:spPr>
      </p:pic>
      <p:pic>
        <p:nvPicPr>
          <p:cNvPr id="14" name="Picture 4">
            <a:hlinkClick r:id="rId6"/>
            <a:extLst>
              <a:ext uri="{FF2B5EF4-FFF2-40B4-BE49-F238E27FC236}">
                <a16:creationId xmlns:a16="http://schemas.microsoft.com/office/drawing/2014/main" id="{2F80D990-71B4-E442-9276-4BF10EE25E9F}"/>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804710" y="4287450"/>
            <a:ext cx="1057982" cy="76944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11749F8C-AE7C-4E4D-9527-5456FC0C48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pic>
        <p:nvPicPr>
          <p:cNvPr id="4" name="Picture 2" descr="Luca Pacioli (1447-1517). Summa di arithmetica, geometria, proporzioni e proporzionalità. Venice Paganinus de Paganinis, November 1494. Estimate $1,000,000-1,500,000. Offered in a dedicated sale on 12 June at Christies in New York">
            <a:hlinkClick r:id="rId8"/>
            <a:extLst>
              <a:ext uri="{FF2B5EF4-FFF2-40B4-BE49-F238E27FC236}">
                <a16:creationId xmlns:a16="http://schemas.microsoft.com/office/drawing/2014/main" id="{5863FF90-F3E5-FF40-834B-76E44AF423C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59627" y="1590891"/>
            <a:ext cx="2508553" cy="268862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4518250-10F8-0B4E-9230-585D43FBD2E3}"/>
              </a:ext>
            </a:extLst>
          </p:cNvPr>
          <p:cNvSpPr txBox="1"/>
          <p:nvPr/>
        </p:nvSpPr>
        <p:spPr>
          <a:xfrm>
            <a:off x="6069685" y="4356699"/>
            <a:ext cx="2215978" cy="630942"/>
          </a:xfrm>
          <a:prstGeom prst="rect">
            <a:avLst/>
          </a:prstGeom>
          <a:noFill/>
        </p:spPr>
        <p:txBody>
          <a:bodyPr wrap="square" rtlCol="0">
            <a:spAutoFit/>
          </a:bodyPr>
          <a:lstStyle/>
          <a:p>
            <a:r>
              <a:rPr lang="en-US" sz="700" dirty="0"/>
              <a:t>Luca </a:t>
            </a:r>
            <a:r>
              <a:rPr lang="en-US" sz="700" dirty="0" err="1"/>
              <a:t>Pacioli</a:t>
            </a:r>
            <a:r>
              <a:rPr lang="en-US" sz="700" dirty="0"/>
              <a:t> (1447-1517). </a:t>
            </a:r>
            <a:r>
              <a:rPr lang="en-US" sz="700" i="1" dirty="0"/>
              <a:t>Summa di </a:t>
            </a:r>
            <a:r>
              <a:rPr lang="en-US" sz="700" i="1" dirty="0" err="1"/>
              <a:t>arithmetica</a:t>
            </a:r>
            <a:r>
              <a:rPr lang="en-US" sz="700" i="1" dirty="0"/>
              <a:t>, </a:t>
            </a:r>
            <a:r>
              <a:rPr lang="en-US" sz="700" i="1" dirty="0" err="1"/>
              <a:t>geometria</a:t>
            </a:r>
            <a:r>
              <a:rPr lang="en-US" sz="700" i="1" dirty="0"/>
              <a:t>, </a:t>
            </a:r>
            <a:r>
              <a:rPr lang="en-US" sz="700" i="1" dirty="0" err="1"/>
              <a:t>proporzioni</a:t>
            </a:r>
            <a:r>
              <a:rPr lang="en-US" sz="700" i="1" dirty="0"/>
              <a:t> e </a:t>
            </a:r>
            <a:r>
              <a:rPr lang="en-US" sz="700" i="1" dirty="0" err="1"/>
              <a:t>proporzionalità</a:t>
            </a:r>
            <a:r>
              <a:rPr lang="en-US" sz="700" dirty="0"/>
              <a:t>. Venice: </a:t>
            </a:r>
            <a:r>
              <a:rPr lang="en-US" sz="700" dirty="0" err="1"/>
              <a:t>Paganinus</a:t>
            </a:r>
            <a:r>
              <a:rPr lang="en-US" sz="700" dirty="0"/>
              <a:t> de </a:t>
            </a:r>
            <a:r>
              <a:rPr lang="en-US" sz="700" dirty="0" err="1"/>
              <a:t>Paganinis</a:t>
            </a:r>
            <a:r>
              <a:rPr lang="en-US" sz="700" dirty="0"/>
              <a:t>, November 1494. Estimate: $1,000,000-1,500,000. Offered in a </a:t>
            </a:r>
            <a:r>
              <a:rPr lang="en-US" sz="700" dirty="0">
                <a:hlinkClick r:id="rId10"/>
              </a:rPr>
              <a:t>dedicated sale on 12 June</a:t>
            </a:r>
            <a:r>
              <a:rPr lang="en-US" sz="700" dirty="0"/>
              <a:t> at Christies in New York</a:t>
            </a:r>
            <a:endParaRPr lang="en-TW" sz="700" dirty="0"/>
          </a:p>
        </p:txBody>
      </p:sp>
    </p:spTree>
    <p:extLst>
      <p:ext uri="{BB962C8B-B14F-4D97-AF65-F5344CB8AC3E}">
        <p14:creationId xmlns:p14="http://schemas.microsoft.com/office/powerpoint/2010/main" val="2093206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A Computational Approach to Accounting</a:t>
            </a:r>
            <a:endParaRPr lang="en-US" sz="2400" dirty="0">
              <a:latin typeface="+mj-lt"/>
              <a:ea typeface="STXingkai" panose="02010800040101010101" pitchFamily="2" charset="-122"/>
            </a:endParaRPr>
          </a:p>
        </p:txBody>
      </p:sp>
      <p:sp>
        <p:nvSpPr>
          <p:cNvPr id="7" name="Slide Number Placeholder 6">
            <a:extLst>
              <a:ext uri="{FF2B5EF4-FFF2-40B4-BE49-F238E27FC236}">
                <a16:creationId xmlns:a16="http://schemas.microsoft.com/office/drawing/2014/main" id="{7388128A-D0FC-B347-8966-2FA73C47C8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pic>
        <p:nvPicPr>
          <p:cNvPr id="8" name="Picture 7">
            <a:extLst>
              <a:ext uri="{FF2B5EF4-FFF2-40B4-BE49-F238E27FC236}">
                <a16:creationId xmlns:a16="http://schemas.microsoft.com/office/drawing/2014/main" id="{171B751A-18D5-794D-AEDD-258BD67A9561}"/>
              </a:ext>
            </a:extLst>
          </p:cNvPr>
          <p:cNvPicPr>
            <a:picLocks noChangeAspect="1"/>
          </p:cNvPicPr>
          <p:nvPr/>
        </p:nvPicPr>
        <p:blipFill>
          <a:blip r:embed="rId3"/>
          <a:stretch>
            <a:fillRect/>
          </a:stretch>
        </p:blipFill>
        <p:spPr>
          <a:xfrm>
            <a:off x="840364" y="978079"/>
            <a:ext cx="2677192" cy="3987085"/>
          </a:xfrm>
          <a:prstGeom prst="rect">
            <a:avLst/>
          </a:prstGeom>
        </p:spPr>
      </p:pic>
      <p:pic>
        <p:nvPicPr>
          <p:cNvPr id="10" name="Picture 9">
            <a:extLst>
              <a:ext uri="{FF2B5EF4-FFF2-40B4-BE49-F238E27FC236}">
                <a16:creationId xmlns:a16="http://schemas.microsoft.com/office/drawing/2014/main" id="{CAA0124C-8D1E-4848-9342-BE3B88CDE27B}"/>
              </a:ext>
            </a:extLst>
          </p:cNvPr>
          <p:cNvPicPr>
            <a:picLocks noChangeAspect="1"/>
          </p:cNvPicPr>
          <p:nvPr/>
        </p:nvPicPr>
        <p:blipFill>
          <a:blip r:embed="rId4"/>
          <a:stretch>
            <a:fillRect/>
          </a:stretch>
        </p:blipFill>
        <p:spPr>
          <a:xfrm>
            <a:off x="3955121" y="1206540"/>
            <a:ext cx="4624429" cy="3569808"/>
          </a:xfrm>
          <a:prstGeom prst="rect">
            <a:avLst/>
          </a:prstGeom>
        </p:spPr>
      </p:pic>
    </p:spTree>
    <p:extLst>
      <p:ext uri="{BB962C8B-B14F-4D97-AF65-F5344CB8AC3E}">
        <p14:creationId xmlns:p14="http://schemas.microsoft.com/office/powerpoint/2010/main" val="32809382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normAutofit fontScale="90000"/>
          </a:bodyPr>
          <a:lstStyle/>
          <a:p>
            <a:pPr algn="ctr"/>
            <a:r>
              <a:rPr lang="zh-CN" altLang="en-US" dirty="0">
                <a:latin typeface="+mj-lt"/>
                <a:ea typeface="STXingkai" panose="02010800040101010101" pitchFamily="2" charset="-122"/>
              </a:rPr>
              <a:t>复式记账、僧人 、数学 与 魔法</a:t>
            </a:r>
            <a:endParaRPr lang="zh-CN" altLang="en-US" dirty="0">
              <a:latin typeface="+mj-lt"/>
              <a:ea typeface="Weibei SC" panose="03000800000000000000" pitchFamily="66" charset="-128"/>
            </a:endParaRPr>
          </a:p>
        </p:txBody>
      </p:sp>
      <p:sp>
        <p:nvSpPr>
          <p:cNvPr id="3" name="Slide Number Placeholder 2">
            <a:extLst>
              <a:ext uri="{FF2B5EF4-FFF2-40B4-BE49-F238E27FC236}">
                <a16:creationId xmlns:a16="http://schemas.microsoft.com/office/drawing/2014/main" id="{511D5707-C425-1D4D-B41D-D863659444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pic>
        <p:nvPicPr>
          <p:cNvPr id="4" name="Picture 3">
            <a:hlinkClick r:id="rId2"/>
            <a:extLst>
              <a:ext uri="{FF2B5EF4-FFF2-40B4-BE49-F238E27FC236}">
                <a16:creationId xmlns:a16="http://schemas.microsoft.com/office/drawing/2014/main" id="{702D9D69-4BE9-914E-ABD2-BC10B2DD87E5}"/>
              </a:ext>
            </a:extLst>
          </p:cNvPr>
          <p:cNvPicPr>
            <a:picLocks noChangeAspect="1"/>
          </p:cNvPicPr>
          <p:nvPr/>
        </p:nvPicPr>
        <p:blipFill>
          <a:blip r:embed="rId3"/>
          <a:stretch>
            <a:fillRect/>
          </a:stretch>
        </p:blipFill>
        <p:spPr>
          <a:xfrm>
            <a:off x="3395580" y="1332625"/>
            <a:ext cx="5076878" cy="3250314"/>
          </a:xfrm>
          <a:prstGeom prst="rect">
            <a:avLst/>
          </a:prstGeom>
        </p:spPr>
      </p:pic>
      <p:pic>
        <p:nvPicPr>
          <p:cNvPr id="1026" name="Picture 2">
            <a:extLst>
              <a:ext uri="{FF2B5EF4-FFF2-40B4-BE49-F238E27FC236}">
                <a16:creationId xmlns:a16="http://schemas.microsoft.com/office/drawing/2014/main" id="{487B17B5-E9D1-0E45-A21C-C1AD1FEDF6D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71542" y="1332625"/>
            <a:ext cx="2152832" cy="3250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25151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1743" y="-5238"/>
            <a:ext cx="7609114" cy="951071"/>
          </a:xfrm>
        </p:spPr>
        <p:txBody>
          <a:bodyPr>
            <a:normAutofit fontScale="97500"/>
          </a:bodyPr>
          <a:lstStyle/>
          <a:p>
            <a:pPr marL="0" indent="0" algn="ctr">
              <a:lnSpc>
                <a:spcPct val="150000"/>
              </a:lnSpc>
              <a:buNone/>
            </a:pP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抽象领域中的平衡与对称</a:t>
            </a:r>
          </a:p>
        </p:txBody>
      </p:sp>
      <p:sp>
        <p:nvSpPr>
          <p:cNvPr id="4" name="Slide Number Placeholder 3">
            <a:extLst>
              <a:ext uri="{FF2B5EF4-FFF2-40B4-BE49-F238E27FC236}">
                <a16:creationId xmlns:a16="http://schemas.microsoft.com/office/drawing/2014/main" id="{98076AA7-471E-C347-B8C5-A531A791D982}"/>
              </a:ext>
            </a:extLst>
          </p:cNvPr>
          <p:cNvSpPr>
            <a:spLocks noGrp="1"/>
          </p:cNvSpPr>
          <p:nvPr>
            <p:ph type="sldNum" sz="quarter" idx="12"/>
          </p:nvPr>
        </p:nvSpPr>
        <p:spPr/>
        <p:txBody>
          <a:bodyPr/>
          <a:lstStyle/>
          <a:p>
            <a:fld id="{713C7D3C-22D2-7449-8935-5F36E8921380}" type="slidenum">
              <a:rPr lang="en-US" smtClean="0"/>
              <a:pPr/>
              <a:t>22</a:t>
            </a:fld>
            <a:endParaRPr lang="en-US" dirty="0"/>
          </a:p>
        </p:txBody>
      </p:sp>
      <p:pic>
        <p:nvPicPr>
          <p:cNvPr id="4100" name="Picture 4" descr="What is Accounting Equation? [Definition &amp; Exercises] | BCom Assistant">
            <a:extLst>
              <a:ext uri="{FF2B5EF4-FFF2-40B4-BE49-F238E27FC236}">
                <a16:creationId xmlns:a16="http://schemas.microsoft.com/office/drawing/2014/main" id="{BD0E1F50-1846-5541-AA0D-E0FA936DF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105" y="945833"/>
            <a:ext cx="7095790" cy="3898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4921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1743" y="-5238"/>
            <a:ext cx="7609114" cy="951071"/>
          </a:xfrm>
        </p:spPr>
        <p:txBody>
          <a:bodyPr>
            <a:normAutofit fontScale="97500"/>
          </a:bodyPr>
          <a:lstStyle/>
          <a:p>
            <a:pPr marL="0" indent="0" algn="ctr">
              <a:lnSpc>
                <a:spcPct val="150000"/>
              </a:lnSpc>
              <a:buNone/>
            </a:pP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弃婴的魔力改变了记账的方法</a:t>
            </a:r>
          </a:p>
        </p:txBody>
      </p:sp>
      <p:sp>
        <p:nvSpPr>
          <p:cNvPr id="2" name="TextBox 1"/>
          <p:cNvSpPr txBox="1"/>
          <p:nvPr/>
        </p:nvSpPr>
        <p:spPr>
          <a:xfrm>
            <a:off x="2763130" y="4673140"/>
            <a:ext cx="3618298" cy="300082"/>
          </a:xfrm>
          <a:prstGeom prst="rect">
            <a:avLst/>
          </a:prstGeom>
          <a:noFill/>
        </p:spPr>
        <p:txBody>
          <a:bodyPr wrap="none" rtlCol="0">
            <a:spAutoFit/>
          </a:bodyPr>
          <a:lstStyle/>
          <a:p>
            <a:pPr algn="ctr" defTabSz="685800">
              <a:buClrTx/>
              <a:defRPr/>
            </a:pPr>
            <a:r>
              <a:rPr lang="en-US" sz="1350" kern="1200" dirty="0">
                <a:solidFill>
                  <a:prstClr val="white"/>
                </a:solidFill>
                <a:ea typeface="+mn-ea"/>
                <a:cs typeface="+mn-lt"/>
              </a:rPr>
              <a:t>https://</a:t>
            </a:r>
            <a:r>
              <a:rPr lang="en-US" sz="1350" kern="1200" dirty="0" err="1">
                <a:solidFill>
                  <a:prstClr val="white"/>
                </a:solidFill>
                <a:ea typeface="+mn-ea"/>
                <a:cs typeface="+mn-lt"/>
              </a:rPr>
              <a:t>en.wikipedia.org</a:t>
            </a:r>
            <a:r>
              <a:rPr lang="en-US" sz="1350" kern="1200" dirty="0">
                <a:solidFill>
                  <a:prstClr val="white"/>
                </a:solidFill>
                <a:ea typeface="+mn-ea"/>
                <a:cs typeface="+mn-lt"/>
              </a:rPr>
              <a:t>/wiki/Moore%27s_law</a:t>
            </a:r>
          </a:p>
        </p:txBody>
      </p:sp>
      <p:sp>
        <p:nvSpPr>
          <p:cNvPr id="5" name="TextBox 4">
            <a:extLst>
              <a:ext uri="{FF2B5EF4-FFF2-40B4-BE49-F238E27FC236}">
                <a16:creationId xmlns:a16="http://schemas.microsoft.com/office/drawing/2014/main" id="{F5EC6D5E-2325-E843-B271-DB1A4A1F8431}"/>
              </a:ext>
            </a:extLst>
          </p:cNvPr>
          <p:cNvSpPr txBox="1"/>
          <p:nvPr/>
        </p:nvSpPr>
        <p:spPr>
          <a:xfrm>
            <a:off x="3036361" y="4811253"/>
            <a:ext cx="3440365" cy="276999"/>
          </a:xfrm>
          <a:prstGeom prst="rect">
            <a:avLst/>
          </a:prstGeom>
          <a:noFill/>
        </p:spPr>
        <p:txBody>
          <a:bodyPr wrap="none" rtlCol="0">
            <a:spAutoFit/>
          </a:bodyPr>
          <a:lstStyle/>
          <a:p>
            <a:r>
              <a:rPr lang="en-US" altLang="zh-CN" sz="1200" dirty="0">
                <a:latin typeface="Weibei SC" panose="03000800000000000000" pitchFamily="66" charset="-128"/>
                <a:ea typeface="Weibei SC" panose="03000800000000000000" pitchFamily="66" charset="-128"/>
              </a:rPr>
              <a:t>Image source: https://</a:t>
            </a:r>
            <a:r>
              <a:rPr lang="en-US" altLang="zh-CN" sz="1200" dirty="0" err="1">
                <a:latin typeface="Weibei SC" panose="03000800000000000000" pitchFamily="66" charset="-128"/>
                <a:ea typeface="Weibei SC" panose="03000800000000000000" pitchFamily="66" charset="-128"/>
              </a:rPr>
              <a:t>maaw.info</a:t>
            </a:r>
            <a:r>
              <a:rPr lang="en-US" altLang="zh-CN" sz="1200" dirty="0">
                <a:latin typeface="Weibei SC" panose="03000800000000000000" pitchFamily="66" charset="-128"/>
                <a:ea typeface="Weibei SC" panose="03000800000000000000" pitchFamily="66" charset="-128"/>
              </a:rPr>
              <a:t>/Chapter2.htm</a:t>
            </a:r>
            <a:endParaRPr lang="en-US" sz="1200" baseline="30000" dirty="0">
              <a:latin typeface="Weibei SC" panose="03000800000000000000" pitchFamily="66" charset="-128"/>
              <a:ea typeface="Weibei SC" panose="03000800000000000000" pitchFamily="66" charset="-128"/>
            </a:endParaRPr>
          </a:p>
        </p:txBody>
      </p:sp>
      <p:pic>
        <p:nvPicPr>
          <p:cNvPr id="10" name="Picture 9">
            <a:extLst>
              <a:ext uri="{FF2B5EF4-FFF2-40B4-BE49-F238E27FC236}">
                <a16:creationId xmlns:a16="http://schemas.microsoft.com/office/drawing/2014/main" id="{C545B324-C813-E944-BFFD-D79CC27BC3A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45454" y="1137448"/>
            <a:ext cx="4790152" cy="3423683"/>
          </a:xfrm>
          <a:prstGeom prst="rect">
            <a:avLst/>
          </a:prstGeom>
        </p:spPr>
      </p:pic>
      <p:pic>
        <p:nvPicPr>
          <p:cNvPr id="4098" name="Picture 2">
            <a:extLst>
              <a:ext uri="{FF2B5EF4-FFF2-40B4-BE49-F238E27FC236}">
                <a16:creationId xmlns:a16="http://schemas.microsoft.com/office/drawing/2014/main" id="{24406014-C6A0-EA49-8E1D-0A0E70970CA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77072" y="1792071"/>
            <a:ext cx="1539557" cy="155935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0F184DC-C681-A547-84A4-CC3DFEE54453}"/>
              </a:ext>
            </a:extLst>
          </p:cNvPr>
          <p:cNvSpPr txBox="1"/>
          <p:nvPr/>
        </p:nvSpPr>
        <p:spPr>
          <a:xfrm>
            <a:off x="642831" y="3545687"/>
            <a:ext cx="1960793" cy="253916"/>
          </a:xfrm>
          <a:prstGeom prst="rect">
            <a:avLst/>
          </a:prstGeom>
          <a:noFill/>
        </p:spPr>
        <p:txBody>
          <a:bodyPr wrap="none" rtlCol="0">
            <a:spAutoFit/>
          </a:bodyPr>
          <a:lstStyle/>
          <a:p>
            <a:r>
              <a:rPr lang="en-US" sz="1050" dirty="0"/>
              <a:t>A brief history of Spreadsheet</a:t>
            </a:r>
          </a:p>
        </p:txBody>
      </p:sp>
      <p:sp>
        <p:nvSpPr>
          <p:cNvPr id="12" name="TextBox 11">
            <a:extLst>
              <a:ext uri="{FF2B5EF4-FFF2-40B4-BE49-F238E27FC236}">
                <a16:creationId xmlns:a16="http://schemas.microsoft.com/office/drawing/2014/main" id="{8B2705B5-1DDD-BC47-B445-95654A7CAF93}"/>
              </a:ext>
            </a:extLst>
          </p:cNvPr>
          <p:cNvSpPr txBox="1"/>
          <p:nvPr/>
        </p:nvSpPr>
        <p:spPr>
          <a:xfrm>
            <a:off x="649802" y="3799527"/>
            <a:ext cx="2361544" cy="207749"/>
          </a:xfrm>
          <a:prstGeom prst="rect">
            <a:avLst/>
          </a:prstGeom>
          <a:noFill/>
        </p:spPr>
        <p:txBody>
          <a:bodyPr wrap="none" rtlCol="0">
            <a:spAutoFit/>
          </a:bodyPr>
          <a:lstStyle/>
          <a:p>
            <a:r>
              <a:rPr lang="en-US" sz="750" dirty="0"/>
              <a:t>http://</a:t>
            </a:r>
            <a:r>
              <a:rPr lang="en-US" sz="750" dirty="0" err="1"/>
              <a:t>www.dssresources.com</a:t>
            </a:r>
            <a:r>
              <a:rPr lang="en-US" sz="750" dirty="0"/>
              <a:t>/history/</a:t>
            </a:r>
            <a:r>
              <a:rPr lang="en-US" sz="750" dirty="0" err="1"/>
              <a:t>sshistory.html</a:t>
            </a:r>
            <a:endParaRPr lang="en-US" sz="750" dirty="0"/>
          </a:p>
        </p:txBody>
      </p:sp>
      <p:sp>
        <p:nvSpPr>
          <p:cNvPr id="13" name="TextBox 12">
            <a:extLst>
              <a:ext uri="{FF2B5EF4-FFF2-40B4-BE49-F238E27FC236}">
                <a16:creationId xmlns:a16="http://schemas.microsoft.com/office/drawing/2014/main" id="{A5BF2250-6DF5-BE40-9EF1-6F3BCA75E0EC}"/>
              </a:ext>
            </a:extLst>
          </p:cNvPr>
          <p:cNvSpPr txBox="1"/>
          <p:nvPr/>
        </p:nvSpPr>
        <p:spPr>
          <a:xfrm>
            <a:off x="733624" y="4122215"/>
            <a:ext cx="1842171" cy="415498"/>
          </a:xfrm>
          <a:prstGeom prst="rect">
            <a:avLst/>
          </a:prstGeom>
          <a:noFill/>
        </p:spPr>
        <p:txBody>
          <a:bodyPr wrap="none" rtlCol="0">
            <a:spAutoFit/>
          </a:bodyPr>
          <a:lstStyle/>
          <a:p>
            <a:r>
              <a:rPr lang="en-US" sz="1050" dirty="0"/>
              <a:t>Software Arts Corporation </a:t>
            </a:r>
          </a:p>
          <a:p>
            <a:r>
              <a:rPr lang="en-US" sz="1050" dirty="0"/>
              <a:t>Formed</a:t>
            </a:r>
            <a:r>
              <a:rPr lang="zh-CN" altLang="en-US" sz="1050" dirty="0"/>
              <a:t> </a:t>
            </a:r>
            <a:r>
              <a:rPr lang="en-US" sz="1050" dirty="0"/>
              <a:t>on January 2, 1979</a:t>
            </a:r>
          </a:p>
        </p:txBody>
      </p:sp>
      <p:pic>
        <p:nvPicPr>
          <p:cNvPr id="15" name="Picture 14">
            <a:extLst>
              <a:ext uri="{FF2B5EF4-FFF2-40B4-BE49-F238E27FC236}">
                <a16:creationId xmlns:a16="http://schemas.microsoft.com/office/drawing/2014/main" id="{5A432DB0-5B83-5840-9B73-AD352DAB22A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144812" y="3491686"/>
            <a:ext cx="1785193" cy="1261058"/>
          </a:xfrm>
          <a:prstGeom prst="rect">
            <a:avLst/>
          </a:prstGeom>
        </p:spPr>
      </p:pic>
      <p:pic>
        <p:nvPicPr>
          <p:cNvPr id="17" name="Picture 16">
            <a:extLst>
              <a:ext uri="{FF2B5EF4-FFF2-40B4-BE49-F238E27FC236}">
                <a16:creationId xmlns:a16="http://schemas.microsoft.com/office/drawing/2014/main" id="{1A39B316-9E66-2945-9296-FC147C4488D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144669" y="887326"/>
            <a:ext cx="1785335" cy="2615191"/>
          </a:xfrm>
          <a:prstGeom prst="rect">
            <a:avLst/>
          </a:prstGeom>
        </p:spPr>
      </p:pic>
      <p:sp>
        <p:nvSpPr>
          <p:cNvPr id="4" name="Slide Number Placeholder 3">
            <a:extLst>
              <a:ext uri="{FF2B5EF4-FFF2-40B4-BE49-F238E27FC236}">
                <a16:creationId xmlns:a16="http://schemas.microsoft.com/office/drawing/2014/main" id="{98076AA7-471E-C347-B8C5-A531A791D982}"/>
              </a:ext>
            </a:extLst>
          </p:cNvPr>
          <p:cNvSpPr>
            <a:spLocks noGrp="1"/>
          </p:cNvSpPr>
          <p:nvPr>
            <p:ph type="sldNum" sz="quarter" idx="12"/>
          </p:nvPr>
        </p:nvSpPr>
        <p:spPr/>
        <p:txBody>
          <a:bodyPr/>
          <a:lstStyle/>
          <a:p>
            <a:fld id="{713C7D3C-22D2-7449-8935-5F36E8921380}" type="slidenum">
              <a:rPr lang="en-US" smtClean="0"/>
              <a:pPr/>
              <a:t>23</a:t>
            </a:fld>
            <a:endParaRPr lang="en-US" dirty="0"/>
          </a:p>
        </p:txBody>
      </p:sp>
    </p:spTree>
    <p:extLst>
      <p:ext uri="{BB962C8B-B14F-4D97-AF65-F5344CB8AC3E}">
        <p14:creationId xmlns:p14="http://schemas.microsoft.com/office/powerpoint/2010/main" val="5970397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1803832514"/>
              </p:ext>
            </p:extLst>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55" name="All events are Emerging Events"/>
          <p:cNvSpPr txBox="1">
            <a:spLocks noGrp="1"/>
          </p:cNvSpPr>
          <p:nvPr>
            <p:ph type="title"/>
          </p:nvPr>
        </p:nvSpPr>
        <p:spPr>
          <a:xfrm>
            <a:off x="311700" y="341918"/>
            <a:ext cx="8520600" cy="572700"/>
          </a:xfrm>
          <a:prstGeom prst="rect">
            <a:avLst/>
          </a:prstGeom>
        </p:spPr>
        <p:txBody>
          <a:bodyPr/>
          <a:lstStyle/>
          <a:p>
            <a:pPr algn="ctr"/>
            <a:r>
              <a:rPr lang="en-TW" dirty="0">
                <a:latin typeface="STXinwei" panose="02010800040101010101" pitchFamily="2" charset="-122"/>
                <a:ea typeface="STXinwei" panose="02010800040101010101" pitchFamily="2" charset="-122"/>
              </a:rPr>
              <a:t>由于会计方法的变革</a:t>
            </a:r>
            <a:r>
              <a:rPr lang="zh-CN" altLang="en-US" dirty="0">
                <a:latin typeface="STXinwei" panose="02010800040101010101" pitchFamily="2" charset="-122"/>
                <a:ea typeface="STXinwei" panose="02010800040101010101" pitchFamily="2" charset="-122"/>
              </a:rPr>
              <a:t>，创造了范式转移的机会</a:t>
            </a:r>
            <a:endParaRPr dirty="0">
              <a:latin typeface="STXinwei" panose="02010800040101010101" pitchFamily="2" charset="-122"/>
              <a:ea typeface="STXinwei" panose="02010800040101010101" pitchFamily="2" charset="-122"/>
            </a:endParaRPr>
          </a:p>
        </p:txBody>
      </p:sp>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396995" y="1285238"/>
            <a:ext cx="2224830" cy="3413237"/>
          </a:xfrm>
          <a:prstGeom prst="rect">
            <a:avLst/>
          </a:prstGeom>
        </p:spPr>
      </p:pic>
      <p:sp>
        <p:nvSpPr>
          <p:cNvPr id="11" name="Slide Number Placeholder 10">
            <a:extLst>
              <a:ext uri="{FF2B5EF4-FFF2-40B4-BE49-F238E27FC236}">
                <a16:creationId xmlns:a16="http://schemas.microsoft.com/office/drawing/2014/main" id="{88228DD7-91F1-5E41-96F7-72B67465BC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pic>
        <p:nvPicPr>
          <p:cNvPr id="14" name="Picture 13">
            <a:extLst>
              <a:ext uri="{FF2B5EF4-FFF2-40B4-BE49-F238E27FC236}">
                <a16:creationId xmlns:a16="http://schemas.microsoft.com/office/drawing/2014/main" id="{A139D87E-B092-ED4D-A2D7-B049421A451D}"/>
              </a:ext>
            </a:extLst>
          </p:cNvPr>
          <p:cNvPicPr>
            <a:picLocks noChangeAspect="1"/>
          </p:cNvPicPr>
          <p:nvPr/>
        </p:nvPicPr>
        <p:blipFill>
          <a:blip r:embed="rId8"/>
          <a:stretch>
            <a:fillRect/>
          </a:stretch>
        </p:blipFill>
        <p:spPr>
          <a:xfrm>
            <a:off x="7210232" y="2192282"/>
            <a:ext cx="1536576" cy="2030033"/>
          </a:xfrm>
          <a:prstGeom prst="rect">
            <a:avLst/>
          </a:prstGeom>
        </p:spPr>
      </p:pic>
    </p:spTree>
    <p:extLst>
      <p:ext uri="{BB962C8B-B14F-4D97-AF65-F5344CB8AC3E}">
        <p14:creationId xmlns:p14="http://schemas.microsoft.com/office/powerpoint/2010/main" val="26442170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zh-CN" altLang="en-US" dirty="0">
                <a:latin typeface="+mj-lt"/>
                <a:ea typeface="STXingkai" panose="02010800040101010101" pitchFamily="2" charset="-122"/>
              </a:rPr>
              <a:t>魔法：</a:t>
            </a:r>
            <a:r>
              <a:rPr lang="en-US" dirty="0" err="1">
                <a:latin typeface="+mj-lt"/>
                <a:ea typeface="STXingkai" panose="02010800040101010101" pitchFamily="2" charset="-122"/>
              </a:rPr>
              <a:t>自自生自灭的结构</a:t>
            </a:r>
            <a:endParaRPr lang="en-US" dirty="0">
              <a:latin typeface="+mj-lt"/>
              <a:ea typeface="STXingkai" panose="02010800040101010101" pitchFamily="2" charset="-122"/>
            </a:endParaRPr>
          </a:p>
        </p:txBody>
      </p:sp>
      <p:sp>
        <p:nvSpPr>
          <p:cNvPr id="11" name="TextBox 10">
            <a:extLst>
              <a:ext uri="{FF2B5EF4-FFF2-40B4-BE49-F238E27FC236}">
                <a16:creationId xmlns:a16="http://schemas.microsoft.com/office/drawing/2014/main" id="{4A043D05-A19D-0E4A-8DFA-6AA6E5F7E9DB}"/>
              </a:ext>
            </a:extLst>
          </p:cNvPr>
          <p:cNvSpPr txBox="1"/>
          <p:nvPr/>
        </p:nvSpPr>
        <p:spPr>
          <a:xfrm>
            <a:off x="965883" y="1279902"/>
            <a:ext cx="7212232" cy="646331"/>
          </a:xfrm>
          <a:prstGeom prst="rect">
            <a:avLst/>
          </a:prstGeom>
          <a:noFill/>
        </p:spPr>
        <p:txBody>
          <a:bodyPr wrap="none" rtlCol="0">
            <a:spAutoFit/>
          </a:bodyPr>
          <a:lstStyle/>
          <a:p>
            <a:pPr algn="ctr"/>
            <a:r>
              <a:rPr lang="en-US" sz="3600" dirty="0"/>
              <a:t>combine structure with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760880" y="3113359"/>
            <a:ext cx="2534850" cy="1477328"/>
          </a:xfrm>
          <a:prstGeom prst="rect">
            <a:avLst/>
          </a:prstGeom>
          <a:noFill/>
        </p:spPr>
        <p:txBody>
          <a:bodyPr wrap="square" rtlCol="0">
            <a:spAutoFit/>
          </a:bodyPr>
          <a:lstStyle/>
          <a:p>
            <a:r>
              <a:rPr lang="en-TW" sz="1800" dirty="0"/>
              <a:t>Put the Accounting /Hamiltonian equation in a matrix structure, the </a:t>
            </a:r>
            <a:r>
              <a:rPr lang="en-TW" sz="1800" dirty="0">
                <a:solidFill>
                  <a:srgbClr val="FF0000"/>
                </a:solidFill>
              </a:rPr>
              <a:t>addition operations becomes iterative</a:t>
            </a:r>
            <a:r>
              <a:rPr lang="en-TW" sz="1800" dirty="0"/>
              <a:t>. </a:t>
            </a:r>
          </a:p>
        </p:txBody>
      </p:sp>
      <p:sp>
        <p:nvSpPr>
          <p:cNvPr id="3" name="Slide Number Placeholder 2">
            <a:extLst>
              <a:ext uri="{FF2B5EF4-FFF2-40B4-BE49-F238E27FC236}">
                <a16:creationId xmlns:a16="http://schemas.microsoft.com/office/drawing/2014/main" id="{865E1C24-DD5D-7740-B8AF-62A4566B16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pic>
        <p:nvPicPr>
          <p:cNvPr id="8" name="Picture 7">
            <a:hlinkClick r:id="rId3"/>
            <a:extLst>
              <a:ext uri="{FF2B5EF4-FFF2-40B4-BE49-F238E27FC236}">
                <a16:creationId xmlns:a16="http://schemas.microsoft.com/office/drawing/2014/main" id="{44BC78E0-C05B-9B46-8C5D-E44B1CA3882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83584" y="2171391"/>
            <a:ext cx="1976831" cy="2015988"/>
          </a:xfrm>
          <a:prstGeom prst="rect">
            <a:avLst/>
          </a:prstGeom>
        </p:spPr>
      </p:pic>
      <p:sp>
        <p:nvSpPr>
          <p:cNvPr id="10" name="TextBox 9">
            <a:extLst>
              <a:ext uri="{FF2B5EF4-FFF2-40B4-BE49-F238E27FC236}">
                <a16:creationId xmlns:a16="http://schemas.microsoft.com/office/drawing/2014/main" id="{4D1DFA31-DA1F-2D43-92E9-A8201F3E1D89}"/>
              </a:ext>
            </a:extLst>
          </p:cNvPr>
          <p:cNvSpPr txBox="1"/>
          <p:nvPr/>
        </p:nvSpPr>
        <p:spPr>
          <a:xfrm>
            <a:off x="5848269" y="2853316"/>
            <a:ext cx="2898539" cy="2031325"/>
          </a:xfrm>
          <a:prstGeom prst="rect">
            <a:avLst/>
          </a:prstGeom>
          <a:noFill/>
        </p:spPr>
        <p:txBody>
          <a:bodyPr wrap="square" rtlCol="0">
            <a:spAutoFit/>
          </a:bodyPr>
          <a:lstStyle/>
          <a:p>
            <a:r>
              <a:rPr lang="en-TW" sz="1800" dirty="0"/>
              <a:t>The isomorphism between accounting equation and the Hamiltonian formulation states: Science is about utilizing symmetries/invariance recursively.</a:t>
            </a:r>
          </a:p>
        </p:txBody>
      </p:sp>
    </p:spTree>
    <p:extLst>
      <p:ext uri="{BB962C8B-B14F-4D97-AF65-F5344CB8AC3E}">
        <p14:creationId xmlns:p14="http://schemas.microsoft.com/office/powerpoint/2010/main" val="29204420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TW" dirty="0">
                <a:latin typeface="STXinwei" panose="02010800040101010101" pitchFamily="2" charset="-122"/>
                <a:ea typeface="STXinwei" panose="02010800040101010101" pitchFamily="2" charset="-122"/>
              </a:rPr>
              <a:t>现代产业解谜的过程</a:t>
            </a:r>
            <a:endParaRPr dirty="0">
              <a:latin typeface="STXinwei" panose="02010800040101010101" pitchFamily="2" charset="-122"/>
              <a:ea typeface="STXinwei" panose="02010800040101010101" pitchFamily="2" charset="-122"/>
            </a:endParaRPr>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chemeClr val="tx1"/>
                </a:solidFill>
              </a:rPr>
              <a:t>Image  source: </a:t>
            </a:r>
            <a:r>
              <a:rPr lang="en-US" sz="1050" dirty="0">
                <a:solidFill>
                  <a:srgbClr val="FFFFFF"/>
                </a:solidFill>
                <a:hlinkClick r:id="rId4"/>
              </a:rPr>
              <a:t>https://www.paladion.net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sp>
        <p:nvSpPr>
          <p:cNvPr id="6" name="TextBox 5">
            <a:extLst>
              <a:ext uri="{FF2B5EF4-FFF2-40B4-BE49-F238E27FC236}">
                <a16:creationId xmlns:a16="http://schemas.microsoft.com/office/drawing/2014/main" id="{8E3D9EDE-9127-A447-8E01-8D7762700193}"/>
              </a:ext>
            </a:extLst>
          </p:cNvPr>
          <p:cNvSpPr txBox="1"/>
          <p:nvPr/>
        </p:nvSpPr>
        <p:spPr>
          <a:xfrm>
            <a:off x="3627669" y="4315350"/>
            <a:ext cx="1888659" cy="307777"/>
          </a:xfrm>
          <a:prstGeom prst="rect">
            <a:avLst/>
          </a:prstGeom>
          <a:noFill/>
        </p:spPr>
        <p:txBody>
          <a:bodyPr wrap="none" rtlCol="0">
            <a:spAutoFit/>
          </a:bodyPr>
          <a:lstStyle/>
          <a:p>
            <a:r>
              <a:rPr lang="en-US" dirty="0"/>
              <a:t>What is </a:t>
            </a:r>
            <a:r>
              <a:rPr lang="en-US" dirty="0" err="1"/>
              <a:t>DevSecOps</a:t>
            </a:r>
            <a:r>
              <a:rPr lang="en-US" dirty="0"/>
              <a:t>?</a:t>
            </a:r>
          </a:p>
        </p:txBody>
      </p:sp>
    </p:spTree>
    <p:extLst>
      <p:ext uri="{BB962C8B-B14F-4D97-AF65-F5344CB8AC3E}">
        <p14:creationId xmlns:p14="http://schemas.microsoft.com/office/powerpoint/2010/main" val="334003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TW" dirty="0">
                <a:latin typeface="STXinwei" panose="02010800040101010101" pitchFamily="2" charset="-122"/>
                <a:ea typeface="STXinwei" panose="02010800040101010101" pitchFamily="2" charset="-122"/>
              </a:rPr>
              <a:t>量子物理中的拓扑几何</a:t>
            </a:r>
            <a:endParaRPr dirty="0">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pic>
        <p:nvPicPr>
          <p:cNvPr id="2" name="Picture 1">
            <a:hlinkClick r:id="rId2"/>
            <a:extLst>
              <a:ext uri="{FF2B5EF4-FFF2-40B4-BE49-F238E27FC236}">
                <a16:creationId xmlns:a16="http://schemas.microsoft.com/office/drawing/2014/main" id="{2EE028C6-296D-EB4C-9A9F-A860090E6FAB}"/>
              </a:ext>
            </a:extLst>
          </p:cNvPr>
          <p:cNvPicPr>
            <a:picLocks noChangeAspect="1"/>
          </p:cNvPicPr>
          <p:nvPr/>
        </p:nvPicPr>
        <p:blipFill>
          <a:blip r:embed="rId3"/>
          <a:stretch>
            <a:fillRect/>
          </a:stretch>
        </p:blipFill>
        <p:spPr>
          <a:xfrm>
            <a:off x="2464969" y="1100897"/>
            <a:ext cx="4214060" cy="3335215"/>
          </a:xfrm>
          <a:prstGeom prst="rect">
            <a:avLst/>
          </a:prstGeom>
        </p:spPr>
      </p:pic>
      <p:sp>
        <p:nvSpPr>
          <p:cNvPr id="4" name="TextBox 3">
            <a:extLst>
              <a:ext uri="{FF2B5EF4-FFF2-40B4-BE49-F238E27FC236}">
                <a16:creationId xmlns:a16="http://schemas.microsoft.com/office/drawing/2014/main" id="{1DFDA0A6-9974-974F-9109-E7C5D5ACA77E}"/>
              </a:ext>
            </a:extLst>
          </p:cNvPr>
          <p:cNvSpPr txBox="1"/>
          <p:nvPr/>
        </p:nvSpPr>
        <p:spPr>
          <a:xfrm>
            <a:off x="3518665" y="4653950"/>
            <a:ext cx="2106667" cy="307777"/>
          </a:xfrm>
          <a:prstGeom prst="rect">
            <a:avLst/>
          </a:prstGeom>
          <a:noFill/>
        </p:spPr>
        <p:txBody>
          <a:bodyPr wrap="none" rtlCol="0">
            <a:spAutoFit/>
          </a:bodyPr>
          <a:lstStyle/>
          <a:p>
            <a:r>
              <a:rPr lang="en-TW" dirty="0">
                <a:hlinkClick r:id="rId2"/>
              </a:rPr>
              <a:t>Belt Trick by Jason Hise</a:t>
            </a:r>
            <a:endParaRPr lang="en-TW" dirty="0"/>
          </a:p>
        </p:txBody>
      </p:sp>
    </p:spTree>
    <p:extLst>
      <p:ext uri="{BB962C8B-B14F-4D97-AF65-F5344CB8AC3E}">
        <p14:creationId xmlns:p14="http://schemas.microsoft.com/office/powerpoint/2010/main" val="42105512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 short introduction video</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64795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err="1">
                <a:latin typeface="STXinwei" panose="02010800040101010101" pitchFamily="2" charset="-122"/>
                <a:ea typeface="STXinwei" panose="02010800040101010101" pitchFamily="2" charset="-122"/>
              </a:rPr>
              <a:t>抽象解释的经典文献</a:t>
            </a:r>
            <a:endParaRPr lang="en-TW" dirty="0">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pic>
        <p:nvPicPr>
          <p:cNvPr id="3" name="Picture 2">
            <a:extLst>
              <a:ext uri="{FF2B5EF4-FFF2-40B4-BE49-F238E27FC236}">
                <a16:creationId xmlns:a16="http://schemas.microsoft.com/office/drawing/2014/main" id="{2E0453B9-7811-D049-B701-689606643479}"/>
              </a:ext>
            </a:extLst>
          </p:cNvPr>
          <p:cNvPicPr>
            <a:picLocks noChangeAspect="1"/>
          </p:cNvPicPr>
          <p:nvPr/>
        </p:nvPicPr>
        <p:blipFill>
          <a:blip r:embed="rId2"/>
          <a:stretch>
            <a:fillRect/>
          </a:stretch>
        </p:blipFill>
        <p:spPr>
          <a:xfrm>
            <a:off x="6344216" y="1251420"/>
            <a:ext cx="2523635" cy="1608754"/>
          </a:xfrm>
          <a:prstGeom prst="rect">
            <a:avLst/>
          </a:prstGeom>
        </p:spPr>
      </p:pic>
      <p:sp>
        <p:nvSpPr>
          <p:cNvPr id="5" name="TextBox 4">
            <a:extLst>
              <a:ext uri="{FF2B5EF4-FFF2-40B4-BE49-F238E27FC236}">
                <a16:creationId xmlns:a16="http://schemas.microsoft.com/office/drawing/2014/main" id="{4C8775FE-D721-4E42-A184-30AB4B2AF4D5}"/>
              </a:ext>
            </a:extLst>
          </p:cNvPr>
          <p:cNvSpPr txBox="1"/>
          <p:nvPr/>
        </p:nvSpPr>
        <p:spPr>
          <a:xfrm>
            <a:off x="6628842" y="2860174"/>
            <a:ext cx="1954381" cy="253916"/>
          </a:xfrm>
          <a:prstGeom prst="rect">
            <a:avLst/>
          </a:prstGeom>
          <a:noFill/>
        </p:spPr>
        <p:txBody>
          <a:bodyPr wrap="none" rtlCol="0">
            <a:spAutoFit/>
          </a:bodyPr>
          <a:lstStyle/>
          <a:p>
            <a:r>
              <a:rPr lang="en-TW" sz="1050" dirty="0"/>
              <a:t>Prof. Cousot and Koo in 2005</a:t>
            </a:r>
          </a:p>
        </p:txBody>
      </p:sp>
      <p:sp>
        <p:nvSpPr>
          <p:cNvPr id="6" name="TextBox 5">
            <a:extLst>
              <a:ext uri="{FF2B5EF4-FFF2-40B4-BE49-F238E27FC236}">
                <a16:creationId xmlns:a16="http://schemas.microsoft.com/office/drawing/2014/main" id="{D02F6325-FCA5-2241-B0AD-81A5443335C5}"/>
              </a:ext>
            </a:extLst>
          </p:cNvPr>
          <p:cNvSpPr txBox="1"/>
          <p:nvPr/>
        </p:nvSpPr>
        <p:spPr>
          <a:xfrm>
            <a:off x="997527" y="4102710"/>
            <a:ext cx="4995193" cy="954107"/>
          </a:xfrm>
          <a:prstGeom prst="rect">
            <a:avLst/>
          </a:prstGeom>
          <a:noFill/>
        </p:spPr>
        <p:txBody>
          <a:bodyPr wrap="square" rtlCol="0">
            <a:spAutoFit/>
          </a:bodyPr>
          <a:lstStyle/>
          <a:p>
            <a:r>
              <a:rPr lang="en-TW" sz="1600" dirty="0"/>
              <a:t>Conclusion</a:t>
            </a:r>
            <a:r>
              <a:rPr lang="en-TW" dirty="0"/>
              <a:t> </a:t>
            </a:r>
            <a:r>
              <a:rPr lang="en-TW" dirty="0">
                <a:solidFill>
                  <a:schemeClr val="bg2">
                    <a:lumMod val="40000"/>
                    <a:lumOff val="60000"/>
                  </a:schemeClr>
                </a:solidFill>
              </a:rPr>
              <a:t>(the second paragraph)</a:t>
            </a:r>
          </a:p>
          <a:p>
            <a:r>
              <a:rPr lang="en-TW" sz="1000" dirty="0"/>
              <a:t>There is a fundamental unity between all these apparently unrelated program analysis techniques : a new interpretation is given to the program text which allows to build an often implicit system of equations. The problem is either to verify that a solution provided by the user is correct, or to discover or approximate such as solution.</a:t>
            </a:r>
          </a:p>
        </p:txBody>
      </p:sp>
      <p:pic>
        <p:nvPicPr>
          <p:cNvPr id="9" name="Picture 8">
            <a:hlinkClick r:id="rId3"/>
            <a:extLst>
              <a:ext uri="{FF2B5EF4-FFF2-40B4-BE49-F238E27FC236}">
                <a16:creationId xmlns:a16="http://schemas.microsoft.com/office/drawing/2014/main" id="{45646B53-5A9B-9A42-A205-52ED840F9F3D}"/>
              </a:ext>
            </a:extLst>
          </p:cNvPr>
          <p:cNvPicPr>
            <a:picLocks noChangeAspect="1"/>
          </p:cNvPicPr>
          <p:nvPr/>
        </p:nvPicPr>
        <p:blipFill>
          <a:blip r:embed="rId4"/>
          <a:stretch>
            <a:fillRect/>
          </a:stretch>
        </p:blipFill>
        <p:spPr>
          <a:xfrm>
            <a:off x="913244" y="1100874"/>
            <a:ext cx="5163757" cy="1306400"/>
          </a:xfrm>
          <a:prstGeom prst="rect">
            <a:avLst/>
          </a:prstGeom>
        </p:spPr>
      </p:pic>
      <p:pic>
        <p:nvPicPr>
          <p:cNvPr id="10" name="Picture 9">
            <a:hlinkClick r:id="rId3"/>
            <a:extLst>
              <a:ext uri="{FF2B5EF4-FFF2-40B4-BE49-F238E27FC236}">
                <a16:creationId xmlns:a16="http://schemas.microsoft.com/office/drawing/2014/main" id="{F15DC5A5-8765-C145-A618-B6214F9DDF6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6820" y="2636506"/>
            <a:ext cx="1760630" cy="1170239"/>
          </a:xfrm>
          <a:prstGeom prst="rect">
            <a:avLst/>
          </a:prstGeom>
        </p:spPr>
      </p:pic>
      <p:pic>
        <p:nvPicPr>
          <p:cNvPr id="13" name="Picture 12">
            <a:hlinkClick r:id="rId3"/>
            <a:extLst>
              <a:ext uri="{FF2B5EF4-FFF2-40B4-BE49-F238E27FC236}">
                <a16:creationId xmlns:a16="http://schemas.microsoft.com/office/drawing/2014/main" id="{ABCBA9B1-8356-9242-96BC-C8C8E9D61AA6}"/>
              </a:ext>
            </a:extLst>
          </p:cNvPr>
          <p:cNvPicPr>
            <a:picLocks noChangeAspect="1"/>
          </p:cNvPicPr>
          <p:nvPr/>
        </p:nvPicPr>
        <p:blipFill>
          <a:blip r:embed="rId6"/>
          <a:stretch>
            <a:fillRect/>
          </a:stretch>
        </p:blipFill>
        <p:spPr>
          <a:xfrm>
            <a:off x="3565168" y="2779088"/>
            <a:ext cx="2523636" cy="847862"/>
          </a:xfrm>
          <a:prstGeom prst="rect">
            <a:avLst/>
          </a:prstGeom>
        </p:spPr>
      </p:pic>
      <p:pic>
        <p:nvPicPr>
          <p:cNvPr id="11" name="Picture 10">
            <a:hlinkClick r:id="rId3"/>
            <a:extLst>
              <a:ext uri="{FF2B5EF4-FFF2-40B4-BE49-F238E27FC236}">
                <a16:creationId xmlns:a16="http://schemas.microsoft.com/office/drawing/2014/main" id="{66D442C5-9A78-C94B-AB20-EE344D9A3024}"/>
              </a:ext>
            </a:extLst>
          </p:cNvPr>
          <p:cNvPicPr>
            <a:picLocks noChangeAspect="1"/>
          </p:cNvPicPr>
          <p:nvPr/>
        </p:nvPicPr>
        <p:blipFill>
          <a:blip r:embed="rId7"/>
          <a:stretch>
            <a:fillRect/>
          </a:stretch>
        </p:blipFill>
        <p:spPr>
          <a:xfrm>
            <a:off x="2047938" y="2654448"/>
            <a:ext cx="1517230" cy="1067165"/>
          </a:xfrm>
          <a:prstGeom prst="rect">
            <a:avLst/>
          </a:prstGeom>
        </p:spPr>
      </p:pic>
      <p:sp>
        <p:nvSpPr>
          <p:cNvPr id="14" name="TextBox 13">
            <a:extLst>
              <a:ext uri="{FF2B5EF4-FFF2-40B4-BE49-F238E27FC236}">
                <a16:creationId xmlns:a16="http://schemas.microsoft.com/office/drawing/2014/main" id="{82CC1E07-F235-5949-BE70-4AA355D06148}"/>
              </a:ext>
            </a:extLst>
          </p:cNvPr>
          <p:cNvSpPr txBox="1"/>
          <p:nvPr/>
        </p:nvSpPr>
        <p:spPr>
          <a:xfrm>
            <a:off x="1790168" y="2414322"/>
            <a:ext cx="3409908" cy="230832"/>
          </a:xfrm>
          <a:prstGeom prst="rect">
            <a:avLst/>
          </a:prstGeom>
          <a:noFill/>
        </p:spPr>
        <p:txBody>
          <a:bodyPr wrap="none" rtlCol="0">
            <a:spAutoFit/>
          </a:bodyPr>
          <a:lstStyle/>
          <a:p>
            <a:pPr algn="ctr"/>
            <a:r>
              <a:rPr lang="en-US" sz="900" i="1" dirty="0">
                <a:hlinkClick r:id="rId3"/>
              </a:rPr>
              <a:t>4</a:t>
            </a:r>
            <a:r>
              <a:rPr lang="en-US" sz="900" i="1" baseline="30000" dirty="0">
                <a:hlinkClick r:id="rId3"/>
              </a:rPr>
              <a:t>th</a:t>
            </a:r>
            <a:r>
              <a:rPr lang="en-US" sz="900" i="1" dirty="0">
                <a:hlinkClick r:id="rId3"/>
              </a:rPr>
              <a:t> POPL</a:t>
            </a:r>
            <a:r>
              <a:rPr lang="en-US" sz="900" dirty="0">
                <a:hlinkClick r:id="rId3"/>
              </a:rPr>
              <a:t>, pages 238-252, Los Angeles, CA, 1977. ACM Press.</a:t>
            </a:r>
            <a:endParaRPr lang="en-TW" sz="900" dirty="0"/>
          </a:p>
        </p:txBody>
      </p:sp>
      <p:sp>
        <p:nvSpPr>
          <p:cNvPr id="15" name="TextBox 14">
            <a:extLst>
              <a:ext uri="{FF2B5EF4-FFF2-40B4-BE49-F238E27FC236}">
                <a16:creationId xmlns:a16="http://schemas.microsoft.com/office/drawing/2014/main" id="{8D6096C5-882F-7F46-9850-9CD944CC98F9}"/>
              </a:ext>
            </a:extLst>
          </p:cNvPr>
          <p:cNvSpPr txBox="1"/>
          <p:nvPr/>
        </p:nvSpPr>
        <p:spPr>
          <a:xfrm>
            <a:off x="6306638" y="3626950"/>
            <a:ext cx="2276585" cy="184666"/>
          </a:xfrm>
          <a:prstGeom prst="rect">
            <a:avLst/>
          </a:prstGeom>
          <a:noFill/>
        </p:spPr>
        <p:txBody>
          <a:bodyPr wrap="none" rtlCol="0">
            <a:spAutoFit/>
          </a:bodyPr>
          <a:lstStyle/>
          <a:p>
            <a:r>
              <a:rPr lang="en-US" sz="600" dirty="0">
                <a:hlinkClick r:id="rId8"/>
              </a:rPr>
              <a:t>http://</a:t>
            </a:r>
            <a:r>
              <a:rPr lang="en-US" sz="600" dirty="0" err="1">
                <a:hlinkClick r:id="rId8"/>
              </a:rPr>
              <a:t>web.mit.edu</a:t>
            </a:r>
            <a:r>
              <a:rPr lang="en-US" sz="600" dirty="0">
                <a:hlinkClick r:id="rId8"/>
              </a:rPr>
              <a:t>/</a:t>
            </a:r>
            <a:r>
              <a:rPr lang="en-US" sz="600" dirty="0" err="1">
                <a:hlinkClick r:id="rId8"/>
              </a:rPr>
              <a:t>afs</a:t>
            </a:r>
            <a:r>
              <a:rPr lang="en-US" sz="600" dirty="0">
                <a:hlinkClick r:id="rId8"/>
              </a:rPr>
              <a:t>/</a:t>
            </a:r>
            <a:r>
              <a:rPr lang="en-US" sz="600" dirty="0" err="1">
                <a:hlinkClick r:id="rId8"/>
              </a:rPr>
              <a:t>athena.mit.edu</a:t>
            </a:r>
            <a:r>
              <a:rPr lang="en-US" sz="600" dirty="0">
                <a:hlinkClick r:id="rId8"/>
              </a:rPr>
              <a:t>/course/16/16.399/www/</a:t>
            </a:r>
            <a:endParaRPr lang="en-TW" sz="600" dirty="0"/>
          </a:p>
        </p:txBody>
      </p:sp>
      <p:sp>
        <p:nvSpPr>
          <p:cNvPr id="16" name="TextBox 15">
            <a:extLst>
              <a:ext uri="{FF2B5EF4-FFF2-40B4-BE49-F238E27FC236}">
                <a16:creationId xmlns:a16="http://schemas.microsoft.com/office/drawing/2014/main" id="{B5F6A060-F0A9-B44E-9800-93A209C77E00}"/>
              </a:ext>
            </a:extLst>
          </p:cNvPr>
          <p:cNvSpPr txBox="1"/>
          <p:nvPr/>
        </p:nvSpPr>
        <p:spPr>
          <a:xfrm>
            <a:off x="6220973" y="3154728"/>
            <a:ext cx="2646878" cy="584775"/>
          </a:xfrm>
          <a:prstGeom prst="rect">
            <a:avLst/>
          </a:prstGeom>
          <a:noFill/>
        </p:spPr>
        <p:txBody>
          <a:bodyPr wrap="none" rtlCol="0">
            <a:spAutoFit/>
          </a:bodyPr>
          <a:lstStyle/>
          <a:p>
            <a:r>
              <a:rPr lang="en-US" sz="400" b="1" dirty="0"/>
              <a:t>Course number:</a:t>
            </a:r>
            <a:r>
              <a:rPr lang="en-US" sz="400" dirty="0"/>
              <a:t> 16.399</a:t>
            </a:r>
            <a:br>
              <a:rPr lang="en-US" sz="400" dirty="0"/>
            </a:br>
            <a:r>
              <a:rPr lang="en-US" sz="400" b="1" dirty="0"/>
              <a:t>Title:</a:t>
            </a:r>
            <a:r>
              <a:rPr lang="en-US" sz="400" dirty="0"/>
              <a:t> Abstract Interpretation</a:t>
            </a:r>
            <a:br>
              <a:rPr lang="en-US" sz="400" dirty="0"/>
            </a:br>
            <a:r>
              <a:rPr lang="en-US" sz="400" b="1" dirty="0"/>
              <a:t>Units:</a:t>
            </a:r>
            <a:r>
              <a:rPr lang="en-US" sz="400" dirty="0"/>
              <a:t> H level course, 3-0-9</a:t>
            </a:r>
            <a:br>
              <a:rPr lang="en-US" sz="400" dirty="0"/>
            </a:br>
            <a:r>
              <a:rPr lang="en-US" sz="400" b="1" dirty="0"/>
              <a:t>Lecture hours:</a:t>
            </a:r>
            <a:r>
              <a:rPr lang="en-US" sz="400" dirty="0"/>
              <a:t> Tuesday 11:00–12:30 and Thursday 11:00–12:30 (see the </a:t>
            </a:r>
            <a:r>
              <a:rPr lang="en-US" sz="400" dirty="0">
                <a:hlinkClick r:id="rId9"/>
              </a:rPr>
              <a:t>course schedule</a:t>
            </a:r>
            <a:r>
              <a:rPr lang="en-US" sz="400" dirty="0"/>
              <a:t> for exceptions)</a:t>
            </a:r>
            <a:br>
              <a:rPr lang="en-US" sz="400" dirty="0"/>
            </a:br>
            <a:r>
              <a:rPr lang="en-US" sz="400" b="1" dirty="0"/>
              <a:t>Location:</a:t>
            </a:r>
            <a:r>
              <a:rPr lang="en-US" sz="400" dirty="0"/>
              <a:t> 33–419</a:t>
            </a:r>
            <a:br>
              <a:rPr lang="en-US" sz="400" dirty="0"/>
            </a:br>
            <a:r>
              <a:rPr lang="en-US" sz="400" b="1" dirty="0"/>
              <a:t>Course web site:</a:t>
            </a:r>
            <a:r>
              <a:rPr lang="en-US" sz="400" dirty="0"/>
              <a:t> </a:t>
            </a:r>
            <a:r>
              <a:rPr lang="en-US" sz="400" dirty="0">
                <a:hlinkClick r:id="rId10"/>
              </a:rPr>
              <a:t>http://web.mit.edu/afs/athena.mit.edu/course/16/16.399/www</a:t>
            </a:r>
            <a:br>
              <a:rPr lang="en-US" sz="400" dirty="0"/>
            </a:br>
            <a:r>
              <a:rPr lang="en-US" sz="400" b="1" dirty="0"/>
              <a:t>Prerequisites:</a:t>
            </a:r>
            <a:r>
              <a:rPr lang="en-US" sz="400" dirty="0"/>
              <a:t> basic skill in mathematics and experience with computer programming.</a:t>
            </a:r>
          </a:p>
          <a:p>
            <a:endParaRPr lang="en-TW" sz="400" dirty="0"/>
          </a:p>
        </p:txBody>
      </p:sp>
      <p:pic>
        <p:nvPicPr>
          <p:cNvPr id="8" name="Picture 7">
            <a:hlinkClick r:id="rId11"/>
            <a:extLst>
              <a:ext uri="{FF2B5EF4-FFF2-40B4-BE49-F238E27FC236}">
                <a16:creationId xmlns:a16="http://schemas.microsoft.com/office/drawing/2014/main" id="{B7DCDB2B-442B-9043-B320-D8D110A39BCB}"/>
              </a:ext>
            </a:extLst>
          </p:cNvPr>
          <p:cNvPicPr>
            <a:picLocks noChangeAspect="1"/>
          </p:cNvPicPr>
          <p:nvPr/>
        </p:nvPicPr>
        <p:blipFill>
          <a:blip r:embed="rId12"/>
          <a:stretch>
            <a:fillRect/>
          </a:stretch>
        </p:blipFill>
        <p:spPr>
          <a:xfrm>
            <a:off x="6864445" y="3871935"/>
            <a:ext cx="1359934" cy="1028795"/>
          </a:xfrm>
          <a:prstGeom prst="rect">
            <a:avLst/>
          </a:prstGeom>
        </p:spPr>
      </p:pic>
      <p:sp>
        <p:nvSpPr>
          <p:cNvPr id="12" name="TextBox 11">
            <a:extLst>
              <a:ext uri="{FF2B5EF4-FFF2-40B4-BE49-F238E27FC236}">
                <a16:creationId xmlns:a16="http://schemas.microsoft.com/office/drawing/2014/main" id="{AD79BEBA-4799-944D-A1EF-BCB85EAE49C1}"/>
              </a:ext>
            </a:extLst>
          </p:cNvPr>
          <p:cNvSpPr txBox="1"/>
          <p:nvPr/>
        </p:nvSpPr>
        <p:spPr>
          <a:xfrm>
            <a:off x="6538367" y="4892185"/>
            <a:ext cx="2012089" cy="276999"/>
          </a:xfrm>
          <a:prstGeom prst="rect">
            <a:avLst/>
          </a:prstGeom>
          <a:noFill/>
        </p:spPr>
        <p:txBody>
          <a:bodyPr wrap="none" rtlCol="0">
            <a:spAutoFit/>
          </a:bodyPr>
          <a:lstStyle/>
          <a:p>
            <a:pPr algn="ctr"/>
            <a:r>
              <a:rPr lang="en-US" sz="600" dirty="0">
                <a:hlinkClick r:id="rId11"/>
              </a:rPr>
              <a:t>Abstract Interpretation With Professor Patrick </a:t>
            </a:r>
            <a:r>
              <a:rPr lang="en-US" sz="600" dirty="0" err="1">
                <a:hlinkClick r:id="rId11"/>
              </a:rPr>
              <a:t>Cousot</a:t>
            </a:r>
            <a:r>
              <a:rPr lang="en-US" sz="600" dirty="0">
                <a:hlinkClick r:id="rId11"/>
              </a:rPr>
              <a:t> </a:t>
            </a:r>
          </a:p>
          <a:p>
            <a:pPr algn="ctr"/>
            <a:r>
              <a:rPr lang="en-US" sz="600" dirty="0">
                <a:hlinkClick r:id="rId11"/>
              </a:rPr>
              <a:t>| Lecture Series on AI #11 | J.P. Morgan</a:t>
            </a:r>
            <a:endParaRPr lang="en-US" sz="600" dirty="0"/>
          </a:p>
        </p:txBody>
      </p:sp>
    </p:spTree>
    <p:extLst>
      <p:ext uri="{BB962C8B-B14F-4D97-AF65-F5344CB8AC3E}">
        <p14:creationId xmlns:p14="http://schemas.microsoft.com/office/powerpoint/2010/main" val="1956356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err="1"/>
              <a:t>可表达性</a:t>
            </a:r>
            <a:r>
              <a:rPr lang="zh-CN" altLang="en-US" dirty="0"/>
              <a:t> （</a:t>
            </a:r>
            <a:r>
              <a:rPr lang="en-US" altLang="zh-CN" dirty="0"/>
              <a:t>Representability</a:t>
            </a:r>
            <a:r>
              <a:rPr lang="zh-CN" altLang="en-US" dirty="0"/>
              <a:t>）</a:t>
            </a:r>
            <a:endParaRPr lang="en-US" dirty="0"/>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err="1"/>
              <a:t>知识的传承建立在可表达性</a:t>
            </a:r>
            <a:r>
              <a:rPr lang="en-US" dirty="0"/>
              <a:t>:</a:t>
            </a:r>
          </a:p>
          <a:p>
            <a:pPr lvl="1"/>
            <a:r>
              <a:rPr lang="en-US" dirty="0" err="1"/>
              <a:t>文字</a:t>
            </a:r>
            <a:r>
              <a:rPr lang="zh-CN" altLang="en-US" dirty="0"/>
              <a:t>、</a:t>
            </a:r>
            <a:r>
              <a:rPr lang="en-US" dirty="0" err="1"/>
              <a:t>账目明细</a:t>
            </a:r>
            <a:r>
              <a:rPr lang="zh-CN" altLang="en-US" dirty="0"/>
              <a:t>、可比对的结构或数据</a:t>
            </a:r>
            <a:r>
              <a:rPr lang="en-US" dirty="0"/>
              <a:t>: </a:t>
            </a:r>
            <a:r>
              <a:rPr lang="en-US" dirty="0" err="1"/>
              <a:t>创造可重复表达现象的条件</a:t>
            </a:r>
            <a:endParaRPr lang="en-US" dirty="0"/>
          </a:p>
          <a:p>
            <a:pPr lvl="1"/>
            <a:r>
              <a:rPr lang="en-US" dirty="0" err="1"/>
              <a:t>数据的验证方法</a:t>
            </a:r>
            <a:r>
              <a:rPr lang="en-US" altLang="zh-CN" dirty="0"/>
              <a:t>: </a:t>
            </a:r>
            <a:r>
              <a:rPr lang="zh-CN" altLang="en-US" dirty="0"/>
              <a:t>数据内容的差异性，</a:t>
            </a:r>
            <a:r>
              <a:rPr lang="en-US" dirty="0" err="1"/>
              <a:t>内容的不可篡改性</a:t>
            </a:r>
            <a:endParaRPr lang="en-US" dirty="0"/>
          </a:p>
          <a:p>
            <a:pPr lvl="1"/>
            <a:r>
              <a:rPr lang="en-US" dirty="0" err="1"/>
              <a:t>最</a:t>
            </a:r>
            <a:r>
              <a:rPr lang="zh-CN" altLang="en-US" dirty="0"/>
              <a:t>“</a:t>
            </a:r>
            <a:r>
              <a:rPr lang="en-US" dirty="0" err="1"/>
              <a:t>小</a:t>
            </a:r>
            <a:r>
              <a:rPr lang="zh-CN" altLang="en-US" dirty="0"/>
              <a:t>”</a:t>
            </a:r>
            <a:r>
              <a:rPr lang="en-US" dirty="0" err="1"/>
              <a:t>的信息</a:t>
            </a:r>
            <a:r>
              <a:rPr lang="zh-CN" altLang="en-US" dirty="0"/>
              <a:t>（可表达差异性的符号）</a:t>
            </a:r>
            <a:r>
              <a:rPr lang="en-US" dirty="0" err="1"/>
              <a:t>单位</a:t>
            </a:r>
            <a:r>
              <a:rPr lang="zh-CN" altLang="en-US" dirty="0"/>
              <a:t>？ 何谓量子</a:t>
            </a:r>
            <a:r>
              <a:rPr lang="en-US" altLang="zh-CN" dirty="0"/>
              <a:t>(Quantum)</a:t>
            </a:r>
            <a:r>
              <a:rPr lang="zh-CN" altLang="en-US" dirty="0"/>
              <a:t>？</a:t>
            </a:r>
            <a:endParaRPr lang="en-US" dirty="0"/>
          </a:p>
          <a:p>
            <a:pPr lvl="1"/>
            <a:r>
              <a:rPr lang="zh-CN" altLang="en-US" dirty="0"/>
              <a:t>命名空间的计量方式：</a:t>
            </a:r>
            <a:r>
              <a:rPr lang="en-US" dirty="0" err="1"/>
              <a:t>枚举系统</a:t>
            </a:r>
            <a:r>
              <a:rPr lang="zh-CN" altLang="en-US" dirty="0"/>
              <a:t>结构的方法</a:t>
            </a:r>
            <a:endParaRPr lang="en-US" altLang="zh-CN" dirty="0"/>
          </a:p>
          <a:p>
            <a:pPr lvl="1"/>
            <a:r>
              <a:rPr lang="en-US" dirty="0" err="1"/>
              <a:t>复式记账</a:t>
            </a:r>
            <a:r>
              <a:rPr lang="zh-CN" altLang="en-US" dirty="0"/>
              <a:t>、</a:t>
            </a:r>
            <a:r>
              <a:rPr lang="en-US" dirty="0" err="1"/>
              <a:t>会计平衡公式</a:t>
            </a:r>
            <a:r>
              <a:rPr lang="zh-CN" altLang="en-US" dirty="0"/>
              <a:t>、逻辑结构的复合与拆解、近代数学与科学方法</a:t>
            </a:r>
            <a:endParaRPr lang="en-US" dirty="0"/>
          </a:p>
          <a:p>
            <a:pPr lvl="1"/>
            <a:r>
              <a:rPr lang="en-US" dirty="0" err="1"/>
              <a:t>系统科学的人机介面</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spTree>
    <p:extLst>
      <p:ext uri="{BB962C8B-B14F-4D97-AF65-F5344CB8AC3E}">
        <p14:creationId xmlns:p14="http://schemas.microsoft.com/office/powerpoint/2010/main" val="5101542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err="1">
                <a:latin typeface="STXinwei" panose="02010800040101010101" pitchFamily="2" charset="-122"/>
                <a:ea typeface="STXinwei" panose="02010800040101010101" pitchFamily="2" charset="-122"/>
              </a:rPr>
              <a:t>在偏序集中的逻辑推演算法</a:t>
            </a:r>
            <a:endParaRPr lang="en-TW" dirty="0">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0" name="Picture 9">
            <a:extLst>
              <a:ext uri="{FF2B5EF4-FFF2-40B4-BE49-F238E27FC236}">
                <a16:creationId xmlns:a16="http://schemas.microsoft.com/office/drawing/2014/main" id="{3790A5C7-6C01-0142-AA3B-71009382D796}"/>
              </a:ext>
            </a:extLst>
          </p:cNvPr>
          <p:cNvPicPr>
            <a:picLocks noChangeAspect="1"/>
          </p:cNvPicPr>
          <p:nvPr/>
        </p:nvPicPr>
        <p:blipFill>
          <a:blip r:embed="rId3"/>
          <a:stretch>
            <a:fillRect/>
          </a:stretch>
        </p:blipFill>
        <p:spPr>
          <a:xfrm>
            <a:off x="4727662" y="1247449"/>
            <a:ext cx="4135924" cy="3360438"/>
          </a:xfrm>
          <a:prstGeom prst="rect">
            <a:avLst/>
          </a:prstGeom>
        </p:spPr>
      </p:pic>
      <p:pic>
        <p:nvPicPr>
          <p:cNvPr id="11" name="Picture 10">
            <a:extLst>
              <a:ext uri="{FF2B5EF4-FFF2-40B4-BE49-F238E27FC236}">
                <a16:creationId xmlns:a16="http://schemas.microsoft.com/office/drawing/2014/main" id="{65A73A14-752B-AA44-A0B7-6AEF807C85A3}"/>
              </a:ext>
            </a:extLst>
          </p:cNvPr>
          <p:cNvPicPr>
            <a:picLocks noChangeAspect="1"/>
          </p:cNvPicPr>
          <p:nvPr/>
        </p:nvPicPr>
        <p:blipFill>
          <a:blip r:embed="rId4"/>
          <a:stretch>
            <a:fillRect/>
          </a:stretch>
        </p:blipFill>
        <p:spPr>
          <a:xfrm>
            <a:off x="311700" y="1245562"/>
            <a:ext cx="4138245" cy="3362324"/>
          </a:xfrm>
          <a:prstGeom prst="rect">
            <a:avLst/>
          </a:prstGeom>
        </p:spPr>
      </p:pic>
    </p:spTree>
    <p:extLst>
      <p:ext uri="{BB962C8B-B14F-4D97-AF65-F5344CB8AC3E}">
        <p14:creationId xmlns:p14="http://schemas.microsoft.com/office/powerpoint/2010/main" val="14352053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err="1">
                <a:latin typeface="STXinwei" panose="02010800040101010101" pitchFamily="2" charset="-122"/>
                <a:ea typeface="STXinwei" panose="02010800040101010101" pitchFamily="2" charset="-122"/>
              </a:rPr>
              <a:t>以箭头为算元与算符的代数</a:t>
            </a:r>
            <a:endParaRPr lang="en-TW" dirty="0">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3" name="Picture 12">
            <a:extLst>
              <a:ext uri="{FF2B5EF4-FFF2-40B4-BE49-F238E27FC236}">
                <a16:creationId xmlns:a16="http://schemas.microsoft.com/office/drawing/2014/main" id="{32C098B2-B9F5-DD43-BA87-B5E4A7709F89}"/>
              </a:ext>
            </a:extLst>
          </p:cNvPr>
          <p:cNvPicPr>
            <a:picLocks noChangeAspect="1"/>
          </p:cNvPicPr>
          <p:nvPr/>
        </p:nvPicPr>
        <p:blipFill>
          <a:blip r:embed="rId3"/>
          <a:stretch>
            <a:fillRect/>
          </a:stretch>
        </p:blipFill>
        <p:spPr>
          <a:xfrm>
            <a:off x="2375020" y="1128386"/>
            <a:ext cx="4393956" cy="3570089"/>
          </a:xfrm>
          <a:prstGeom prst="rect">
            <a:avLst/>
          </a:prstGeom>
        </p:spPr>
      </p:pic>
    </p:spTree>
    <p:extLst>
      <p:ext uri="{BB962C8B-B14F-4D97-AF65-F5344CB8AC3E}">
        <p14:creationId xmlns:p14="http://schemas.microsoft.com/office/powerpoint/2010/main" val="8797521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206128"/>
            <a:ext cx="8520600" cy="905980"/>
          </a:xfrm>
          <a:prstGeom prst="rect">
            <a:avLst/>
          </a:prstGeom>
        </p:spPr>
        <p:txBody>
          <a:bodyPr>
            <a:normAutofit fontScale="90000"/>
          </a:bodyPr>
          <a:lstStyle/>
          <a:p>
            <a:pPr algn="ctr"/>
            <a:r>
              <a:rPr lang="en-US" dirty="0" err="1">
                <a:solidFill>
                  <a:schemeClr val="tx1"/>
                </a:solidFill>
                <a:latin typeface="STXinwei" panose="02010800040101010101" pitchFamily="2" charset="-122"/>
                <a:ea typeface="STXinwei" panose="02010800040101010101" pitchFamily="2" charset="-122"/>
              </a:rPr>
              <a:t>范畴论称循环结构为</a:t>
            </a:r>
            <a:r>
              <a:rPr lang="zh-CN" altLang="en-US" dirty="0">
                <a:solidFill>
                  <a:schemeClr val="tx1"/>
                </a:solidFill>
                <a:latin typeface="STXinwei" panose="02010800040101010101" pitchFamily="2" charset="-122"/>
                <a:ea typeface="STXinwei" panose="02010800040101010101" pitchFamily="2" charset="-122"/>
              </a:rPr>
              <a:t>：</a:t>
            </a:r>
            <a:r>
              <a:rPr lang="en-US" dirty="0" err="1">
                <a:solidFill>
                  <a:schemeClr val="tx1"/>
                </a:solidFill>
                <a:latin typeface="STXinwei" panose="02010800040101010101" pitchFamily="2" charset="-122"/>
                <a:ea typeface="STXinwei" panose="02010800040101010101" pitchFamily="2" charset="-122"/>
              </a:rPr>
              <a:t>伴随函子</a:t>
            </a:r>
            <a:br>
              <a:rPr lang="en-US" dirty="0">
                <a:solidFill>
                  <a:schemeClr val="tx1"/>
                </a:solidFill>
                <a:latin typeface="STXinwei" panose="02010800040101010101" pitchFamily="2" charset="-122"/>
                <a:ea typeface="STXinwei" panose="02010800040101010101" pitchFamily="2" charset="-122"/>
              </a:rPr>
            </a:br>
            <a:r>
              <a:rPr lang="en-US" dirty="0">
                <a:solidFill>
                  <a:schemeClr val="tx1"/>
                </a:solidFill>
                <a:latin typeface="STXinwei" panose="02010800040101010101" pitchFamily="2" charset="-122"/>
                <a:ea typeface="STXinwei" panose="02010800040101010101" pitchFamily="2" charset="-122"/>
              </a:rPr>
              <a:t>Adjoint Functors</a:t>
            </a:r>
            <a:endParaRPr dirty="0">
              <a:solidFill>
                <a:schemeClr val="tx1"/>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p:pic>
        <p:nvPicPr>
          <p:cNvPr id="4" name="Picture 3">
            <a:hlinkClick r:id="rId3"/>
            <a:extLst>
              <a:ext uri="{FF2B5EF4-FFF2-40B4-BE49-F238E27FC236}">
                <a16:creationId xmlns:a16="http://schemas.microsoft.com/office/drawing/2014/main" id="{82C48F7D-972D-264F-8DCA-0A450DF1E242}"/>
              </a:ext>
            </a:extLst>
          </p:cNvPr>
          <p:cNvPicPr>
            <a:picLocks noChangeAspect="1"/>
          </p:cNvPicPr>
          <p:nvPr/>
        </p:nvPicPr>
        <p:blipFill>
          <a:blip r:embed="rId4"/>
          <a:stretch>
            <a:fillRect/>
          </a:stretch>
        </p:blipFill>
        <p:spPr>
          <a:xfrm>
            <a:off x="1171422" y="1178477"/>
            <a:ext cx="6801155" cy="3555980"/>
          </a:xfrm>
          <a:prstGeom prst="rect">
            <a:avLst/>
          </a:prstGeom>
        </p:spPr>
      </p:pic>
      <p:sp>
        <p:nvSpPr>
          <p:cNvPr id="5" name="TextBox 4">
            <a:extLst>
              <a:ext uri="{FF2B5EF4-FFF2-40B4-BE49-F238E27FC236}">
                <a16:creationId xmlns:a16="http://schemas.microsoft.com/office/drawing/2014/main" id="{DC4072E7-2D98-BF43-9137-27AD0F535FD4}"/>
              </a:ext>
            </a:extLst>
          </p:cNvPr>
          <p:cNvSpPr txBox="1"/>
          <p:nvPr/>
        </p:nvSpPr>
        <p:spPr>
          <a:xfrm>
            <a:off x="2334848" y="4800826"/>
            <a:ext cx="4474302" cy="307777"/>
          </a:xfrm>
          <a:prstGeom prst="rect">
            <a:avLst/>
          </a:prstGeom>
          <a:noFill/>
        </p:spPr>
        <p:txBody>
          <a:bodyPr wrap="none" rtlCol="0">
            <a:spAutoFit/>
          </a:bodyPr>
          <a:lstStyle/>
          <a:p>
            <a:r>
              <a:rPr lang="en-US" dirty="0">
                <a:hlinkClick r:id="rId3"/>
              </a:rPr>
              <a:t>Categories 4 Adjoint functors</a:t>
            </a:r>
            <a:r>
              <a:rPr lang="zh-CN" altLang="en-US" dirty="0">
                <a:hlinkClick r:id="rId3"/>
              </a:rPr>
              <a:t> </a:t>
            </a:r>
            <a:r>
              <a:rPr lang="en-TW" altLang="zh-CN" dirty="0">
                <a:hlinkClick r:id="rId3"/>
              </a:rPr>
              <a:t>by R</a:t>
            </a:r>
            <a:r>
              <a:rPr lang="en-US" altLang="zh-CN" dirty="0" err="1">
                <a:hlinkClick r:id="rId3"/>
              </a:rPr>
              <a:t>i</a:t>
            </a:r>
            <a:r>
              <a:rPr lang="en-TW" altLang="zh-CN" dirty="0">
                <a:hlinkClick r:id="rId3"/>
              </a:rPr>
              <a:t>chard E. Borcherds</a:t>
            </a:r>
            <a:endParaRPr lang="en-US" dirty="0"/>
          </a:p>
        </p:txBody>
      </p:sp>
    </p:spTree>
    <p:extLst>
      <p:ext uri="{BB962C8B-B14F-4D97-AF65-F5344CB8AC3E}">
        <p14:creationId xmlns:p14="http://schemas.microsoft.com/office/powerpoint/2010/main" val="16051396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206128"/>
            <a:ext cx="8520600" cy="905980"/>
          </a:xfrm>
          <a:prstGeom prst="rect">
            <a:avLst/>
          </a:prstGeom>
        </p:spPr>
        <p:txBody>
          <a:bodyPr>
            <a:normAutofit/>
          </a:bodyPr>
          <a:lstStyle/>
          <a:p>
            <a:pPr algn="ctr"/>
            <a:r>
              <a:rPr lang="en-TW" dirty="0">
                <a:solidFill>
                  <a:schemeClr val="tx1"/>
                </a:solidFill>
                <a:latin typeface="STXinwei" panose="02010800040101010101" pitchFamily="2" charset="-122"/>
                <a:ea typeface="STXinwei" panose="02010800040101010101" pitchFamily="2" charset="-122"/>
              </a:rPr>
              <a:t>算术法则是建立在逻辑推演之上</a:t>
            </a:r>
            <a:r>
              <a:rPr lang="zh-CN" altLang="en-US" dirty="0">
                <a:solidFill>
                  <a:schemeClr val="tx1"/>
                </a:solidFill>
                <a:latin typeface="STXinwei" panose="02010800040101010101" pitchFamily="2" charset="-122"/>
                <a:ea typeface="STXinwei" panose="02010800040101010101" pitchFamily="2" charset="-122"/>
              </a:rPr>
              <a:t>（后）</a:t>
            </a:r>
            <a:endParaRPr dirty="0">
              <a:solidFill>
                <a:schemeClr val="tx1"/>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dirty="0"/>
          </a:p>
        </p:txBody>
      </p:sp>
      <p:sp>
        <p:nvSpPr>
          <p:cNvPr id="5" name="TextBox 4">
            <a:extLst>
              <a:ext uri="{FF2B5EF4-FFF2-40B4-BE49-F238E27FC236}">
                <a16:creationId xmlns:a16="http://schemas.microsoft.com/office/drawing/2014/main" id="{DC4072E7-2D98-BF43-9137-27AD0F535FD4}"/>
              </a:ext>
            </a:extLst>
          </p:cNvPr>
          <p:cNvSpPr txBox="1"/>
          <p:nvPr/>
        </p:nvSpPr>
        <p:spPr>
          <a:xfrm>
            <a:off x="2602549" y="4750747"/>
            <a:ext cx="3938899" cy="307777"/>
          </a:xfrm>
          <a:prstGeom prst="rect">
            <a:avLst/>
          </a:prstGeom>
          <a:noFill/>
        </p:spPr>
        <p:txBody>
          <a:bodyPr wrap="none" rtlCol="0">
            <a:spAutoFit/>
          </a:bodyPr>
          <a:lstStyle/>
          <a:p>
            <a:r>
              <a:rPr lang="en-US" dirty="0">
                <a:hlinkClick r:id="rId3"/>
              </a:rPr>
              <a:t>Comb 01-1 Intro to Enumerative Combinatorics</a:t>
            </a:r>
            <a:endParaRPr lang="en-US" dirty="0"/>
          </a:p>
        </p:txBody>
      </p:sp>
      <p:pic>
        <p:nvPicPr>
          <p:cNvPr id="2" name="Picture 1">
            <a:hlinkClick r:id="rId3"/>
            <a:extLst>
              <a:ext uri="{FF2B5EF4-FFF2-40B4-BE49-F238E27FC236}">
                <a16:creationId xmlns:a16="http://schemas.microsoft.com/office/drawing/2014/main" id="{96C01FC0-CA9F-A443-968B-795DE7AA837C}"/>
              </a:ext>
            </a:extLst>
          </p:cNvPr>
          <p:cNvPicPr>
            <a:picLocks noChangeAspect="1"/>
          </p:cNvPicPr>
          <p:nvPr/>
        </p:nvPicPr>
        <p:blipFill>
          <a:blip r:embed="rId4"/>
          <a:stretch>
            <a:fillRect/>
          </a:stretch>
        </p:blipFill>
        <p:spPr>
          <a:xfrm>
            <a:off x="1876321" y="923012"/>
            <a:ext cx="5391356" cy="3786853"/>
          </a:xfrm>
          <a:prstGeom prst="rect">
            <a:avLst/>
          </a:prstGeom>
        </p:spPr>
      </p:pic>
    </p:spTree>
    <p:extLst>
      <p:ext uri="{BB962C8B-B14F-4D97-AF65-F5344CB8AC3E}">
        <p14:creationId xmlns:p14="http://schemas.microsoft.com/office/powerpoint/2010/main" val="20752664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206128"/>
            <a:ext cx="8520600" cy="905980"/>
          </a:xfrm>
          <a:prstGeom prst="rect">
            <a:avLst/>
          </a:prstGeom>
        </p:spPr>
        <p:txBody>
          <a:bodyPr>
            <a:normAutofit/>
          </a:bodyPr>
          <a:lstStyle/>
          <a:p>
            <a:pPr algn="ctr"/>
            <a:r>
              <a:rPr lang="en-TW" dirty="0">
                <a:solidFill>
                  <a:schemeClr val="tx1"/>
                </a:solidFill>
                <a:latin typeface="STXinwei" panose="02010800040101010101" pitchFamily="2" charset="-122"/>
                <a:ea typeface="STXinwei" panose="02010800040101010101" pitchFamily="2" charset="-122"/>
              </a:rPr>
              <a:t>为排列组合空间设计的计算</a:t>
            </a:r>
            <a:r>
              <a:rPr lang="zh-CN" altLang="en-US" dirty="0">
                <a:solidFill>
                  <a:schemeClr val="tx1"/>
                </a:solidFill>
                <a:latin typeface="STXinwei" panose="02010800040101010101" pitchFamily="2" charset="-122"/>
                <a:ea typeface="STXinwei" panose="02010800040101010101" pitchFamily="2" charset="-122"/>
              </a:rPr>
              <a:t>（记账）</a:t>
            </a:r>
            <a:r>
              <a:rPr lang="en-TW" dirty="0">
                <a:solidFill>
                  <a:schemeClr val="tx1"/>
                </a:solidFill>
                <a:latin typeface="STXinwei" panose="02010800040101010101" pitchFamily="2" charset="-122"/>
                <a:ea typeface="STXinwei" panose="02010800040101010101" pitchFamily="2" charset="-122"/>
              </a:rPr>
              <a:t>工具</a:t>
            </a:r>
            <a:endParaRPr dirty="0">
              <a:solidFill>
                <a:schemeClr val="tx1"/>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p:sp>
        <p:nvSpPr>
          <p:cNvPr id="5" name="TextBox 4">
            <a:extLst>
              <a:ext uri="{FF2B5EF4-FFF2-40B4-BE49-F238E27FC236}">
                <a16:creationId xmlns:a16="http://schemas.microsoft.com/office/drawing/2014/main" id="{DC4072E7-2D98-BF43-9137-27AD0F535FD4}"/>
              </a:ext>
            </a:extLst>
          </p:cNvPr>
          <p:cNvSpPr txBox="1"/>
          <p:nvPr/>
        </p:nvSpPr>
        <p:spPr>
          <a:xfrm>
            <a:off x="2602549" y="4750747"/>
            <a:ext cx="3938899" cy="307777"/>
          </a:xfrm>
          <a:prstGeom prst="rect">
            <a:avLst/>
          </a:prstGeom>
          <a:noFill/>
        </p:spPr>
        <p:txBody>
          <a:bodyPr wrap="none" rtlCol="0">
            <a:spAutoFit/>
          </a:bodyPr>
          <a:lstStyle/>
          <a:p>
            <a:r>
              <a:rPr lang="en-US" dirty="0">
                <a:hlinkClick r:id="rId3"/>
              </a:rPr>
              <a:t>Comb 01-1 Intro to Enumerative Combinatorics</a:t>
            </a:r>
            <a:endParaRPr lang="en-US" dirty="0"/>
          </a:p>
        </p:txBody>
      </p:sp>
      <p:pic>
        <p:nvPicPr>
          <p:cNvPr id="4" name="Picture 3">
            <a:extLst>
              <a:ext uri="{FF2B5EF4-FFF2-40B4-BE49-F238E27FC236}">
                <a16:creationId xmlns:a16="http://schemas.microsoft.com/office/drawing/2014/main" id="{BB822FC7-7F29-C646-9018-86D7D064D5C4}"/>
              </a:ext>
            </a:extLst>
          </p:cNvPr>
          <p:cNvPicPr>
            <a:picLocks noChangeAspect="1"/>
          </p:cNvPicPr>
          <p:nvPr/>
        </p:nvPicPr>
        <p:blipFill>
          <a:blip r:embed="rId4"/>
          <a:stretch>
            <a:fillRect/>
          </a:stretch>
        </p:blipFill>
        <p:spPr>
          <a:xfrm>
            <a:off x="1665218" y="848068"/>
            <a:ext cx="5813560" cy="3815149"/>
          </a:xfrm>
          <a:prstGeom prst="rect">
            <a:avLst/>
          </a:prstGeom>
        </p:spPr>
      </p:pic>
      <p:sp>
        <p:nvSpPr>
          <p:cNvPr id="6" name="Line Callout 1 5">
            <a:extLst>
              <a:ext uri="{FF2B5EF4-FFF2-40B4-BE49-F238E27FC236}">
                <a16:creationId xmlns:a16="http://schemas.microsoft.com/office/drawing/2014/main" id="{9FECEA5F-4978-474A-9889-9D6F3E8D02BC}"/>
              </a:ext>
            </a:extLst>
          </p:cNvPr>
          <p:cNvSpPr/>
          <p:nvPr/>
        </p:nvSpPr>
        <p:spPr>
          <a:xfrm>
            <a:off x="7694141" y="2941090"/>
            <a:ext cx="1138155" cy="905979"/>
          </a:xfrm>
          <a:prstGeom prst="borderCallout1">
            <a:avLst>
              <a:gd name="adj1" fmla="val 18750"/>
              <a:gd name="adj2" fmla="val -8333"/>
              <a:gd name="adj3" fmla="val 11067"/>
              <a:gd name="adj4" fmla="val -712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分析特性与</a:t>
            </a:r>
          </a:p>
          <a:p>
            <a:pPr algn="ctr"/>
            <a:r>
              <a:rPr lang="en-TW" dirty="0"/>
              <a:t>优化</a:t>
            </a:r>
          </a:p>
        </p:txBody>
      </p:sp>
      <p:sp>
        <p:nvSpPr>
          <p:cNvPr id="8" name="Line Callout 1 7">
            <a:extLst>
              <a:ext uri="{FF2B5EF4-FFF2-40B4-BE49-F238E27FC236}">
                <a16:creationId xmlns:a16="http://schemas.microsoft.com/office/drawing/2014/main" id="{06308B14-A6C0-5440-8D08-F2CDD574CBC6}"/>
              </a:ext>
            </a:extLst>
          </p:cNvPr>
          <p:cNvSpPr/>
          <p:nvPr/>
        </p:nvSpPr>
        <p:spPr>
          <a:xfrm>
            <a:off x="7694140" y="1475266"/>
            <a:ext cx="1138155" cy="905979"/>
          </a:xfrm>
          <a:prstGeom prst="borderCallout1">
            <a:avLst>
              <a:gd name="adj1" fmla="val 18750"/>
              <a:gd name="adj2" fmla="val -8333"/>
              <a:gd name="adj3" fmla="val 67442"/>
              <a:gd name="adj4" fmla="val -972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分析结构</a:t>
            </a:r>
          </a:p>
        </p:txBody>
      </p:sp>
      <p:sp>
        <p:nvSpPr>
          <p:cNvPr id="9" name="Line Callout 1 8">
            <a:extLst>
              <a:ext uri="{FF2B5EF4-FFF2-40B4-BE49-F238E27FC236}">
                <a16:creationId xmlns:a16="http://schemas.microsoft.com/office/drawing/2014/main" id="{2FEE151C-01E9-4341-806C-4A6CE32670AA}"/>
              </a:ext>
            </a:extLst>
          </p:cNvPr>
          <p:cNvSpPr/>
          <p:nvPr/>
        </p:nvSpPr>
        <p:spPr>
          <a:xfrm>
            <a:off x="424495" y="4031393"/>
            <a:ext cx="1138155" cy="905979"/>
          </a:xfrm>
          <a:prstGeom prst="borderCallout1">
            <a:avLst>
              <a:gd name="adj1" fmla="val 65123"/>
              <a:gd name="adj2" fmla="val 115435"/>
              <a:gd name="adj3" fmla="val -61675"/>
              <a:gd name="adj4" fmla="val 3377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枚举组合的可能性</a:t>
            </a:r>
          </a:p>
        </p:txBody>
      </p:sp>
      <p:sp>
        <p:nvSpPr>
          <p:cNvPr id="10" name="Line Callout 1 9">
            <a:extLst>
              <a:ext uri="{FF2B5EF4-FFF2-40B4-BE49-F238E27FC236}">
                <a16:creationId xmlns:a16="http://schemas.microsoft.com/office/drawing/2014/main" id="{F5773892-7929-2741-98C2-9EE5FEFD272C}"/>
              </a:ext>
            </a:extLst>
          </p:cNvPr>
          <p:cNvSpPr/>
          <p:nvPr/>
        </p:nvSpPr>
        <p:spPr>
          <a:xfrm>
            <a:off x="424495" y="1475265"/>
            <a:ext cx="1138155" cy="905979"/>
          </a:xfrm>
          <a:prstGeom prst="borderCallout1">
            <a:avLst>
              <a:gd name="adj1" fmla="val 56940"/>
              <a:gd name="adj2" fmla="val 109645"/>
              <a:gd name="adj3" fmla="val 87446"/>
              <a:gd name="adj4" fmla="val 1502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描述系统</a:t>
            </a:r>
          </a:p>
          <a:p>
            <a:pPr algn="ctr"/>
            <a:r>
              <a:rPr lang="zh-CN" altLang="en-US" dirty="0"/>
              <a:t>（</a:t>
            </a:r>
            <a:r>
              <a:rPr lang="en-US" altLang="zh-CN" dirty="0"/>
              <a:t>Existence</a:t>
            </a:r>
            <a:r>
              <a:rPr lang="zh-CN" altLang="en-US" dirty="0"/>
              <a:t>）</a:t>
            </a:r>
            <a:endParaRPr lang="en-TW" dirty="0"/>
          </a:p>
        </p:txBody>
      </p:sp>
      <p:pic>
        <p:nvPicPr>
          <p:cNvPr id="7" name="Picture 6">
            <a:extLst>
              <a:ext uri="{FF2B5EF4-FFF2-40B4-BE49-F238E27FC236}">
                <a16:creationId xmlns:a16="http://schemas.microsoft.com/office/drawing/2014/main" id="{77DED9C4-2B89-9041-8202-5790295473E6}"/>
              </a:ext>
            </a:extLst>
          </p:cNvPr>
          <p:cNvPicPr>
            <a:picLocks noChangeAspect="1"/>
          </p:cNvPicPr>
          <p:nvPr/>
        </p:nvPicPr>
        <p:blipFill>
          <a:blip r:embed="rId5"/>
          <a:stretch>
            <a:fillRect/>
          </a:stretch>
        </p:blipFill>
        <p:spPr>
          <a:xfrm>
            <a:off x="6718589" y="3887156"/>
            <a:ext cx="1520377" cy="1172862"/>
          </a:xfrm>
          <a:prstGeom prst="rect">
            <a:avLst/>
          </a:prstGeom>
        </p:spPr>
      </p:pic>
    </p:spTree>
    <p:extLst>
      <p:ext uri="{BB962C8B-B14F-4D97-AF65-F5344CB8AC3E}">
        <p14:creationId xmlns:p14="http://schemas.microsoft.com/office/powerpoint/2010/main" val="7730050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206128"/>
            <a:ext cx="8520600" cy="905980"/>
          </a:xfrm>
          <a:prstGeom prst="rect">
            <a:avLst/>
          </a:prstGeom>
        </p:spPr>
        <p:txBody>
          <a:bodyPr>
            <a:normAutofit/>
          </a:bodyPr>
          <a:lstStyle/>
          <a:p>
            <a:pPr algn="ctr"/>
            <a:r>
              <a:rPr lang="en-TW" dirty="0">
                <a:solidFill>
                  <a:schemeClr val="tx1"/>
                </a:solidFill>
                <a:latin typeface="STXinwei" panose="02010800040101010101" pitchFamily="2" charset="-122"/>
                <a:ea typeface="STXinwei" panose="02010800040101010101" pitchFamily="2" charset="-122"/>
              </a:rPr>
              <a:t>基于箭头与标签的逻辑推演</a:t>
            </a:r>
            <a:endParaRPr dirty="0">
              <a:solidFill>
                <a:schemeClr val="tx1"/>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dirty="0"/>
          </a:p>
        </p:txBody>
      </p:sp>
      <p:pic>
        <p:nvPicPr>
          <p:cNvPr id="4" name="Picture 3">
            <a:extLst>
              <a:ext uri="{FF2B5EF4-FFF2-40B4-BE49-F238E27FC236}">
                <a16:creationId xmlns:a16="http://schemas.microsoft.com/office/drawing/2014/main" id="{2C59D954-D03E-A342-8710-554EE4625BD3}"/>
              </a:ext>
            </a:extLst>
          </p:cNvPr>
          <p:cNvPicPr>
            <a:picLocks noChangeAspect="1"/>
          </p:cNvPicPr>
          <p:nvPr/>
        </p:nvPicPr>
        <p:blipFill>
          <a:blip r:embed="rId3"/>
          <a:stretch>
            <a:fillRect/>
          </a:stretch>
        </p:blipFill>
        <p:spPr>
          <a:xfrm>
            <a:off x="1911069" y="1112108"/>
            <a:ext cx="5321858" cy="3385770"/>
          </a:xfrm>
          <a:prstGeom prst="rect">
            <a:avLst/>
          </a:prstGeom>
        </p:spPr>
      </p:pic>
    </p:spTree>
    <p:extLst>
      <p:ext uri="{BB962C8B-B14F-4D97-AF65-F5344CB8AC3E}">
        <p14:creationId xmlns:p14="http://schemas.microsoft.com/office/powerpoint/2010/main" val="31966759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206128"/>
            <a:ext cx="8520600" cy="905980"/>
          </a:xfrm>
          <a:prstGeom prst="rect">
            <a:avLst/>
          </a:prstGeom>
        </p:spPr>
        <p:txBody>
          <a:bodyPr>
            <a:normAutofit/>
          </a:bodyPr>
          <a:lstStyle/>
          <a:p>
            <a:pPr algn="ctr"/>
            <a:r>
              <a:rPr lang="en-TW" dirty="0">
                <a:solidFill>
                  <a:schemeClr val="tx1"/>
                </a:solidFill>
                <a:latin typeface="STXinwei" panose="02010800040101010101" pitchFamily="2" charset="-122"/>
                <a:ea typeface="STXinwei" panose="02010800040101010101" pitchFamily="2" charset="-122"/>
              </a:rPr>
              <a:t>函数与多项式的运算可以用箭头完成</a:t>
            </a:r>
            <a:endParaRPr dirty="0">
              <a:solidFill>
                <a:schemeClr val="tx1"/>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dirty="0"/>
          </a:p>
        </p:txBody>
      </p:sp>
      <p:pic>
        <p:nvPicPr>
          <p:cNvPr id="2" name="Picture 1">
            <a:extLst>
              <a:ext uri="{FF2B5EF4-FFF2-40B4-BE49-F238E27FC236}">
                <a16:creationId xmlns:a16="http://schemas.microsoft.com/office/drawing/2014/main" id="{44B50C13-AE04-A24C-ABED-B15E273E9A8E}"/>
              </a:ext>
            </a:extLst>
          </p:cNvPr>
          <p:cNvPicPr>
            <a:picLocks noChangeAspect="1"/>
          </p:cNvPicPr>
          <p:nvPr/>
        </p:nvPicPr>
        <p:blipFill>
          <a:blip r:embed="rId3"/>
          <a:stretch>
            <a:fillRect/>
          </a:stretch>
        </p:blipFill>
        <p:spPr>
          <a:xfrm>
            <a:off x="4437952" y="1454638"/>
            <a:ext cx="4508500" cy="2374900"/>
          </a:xfrm>
          <a:prstGeom prst="rect">
            <a:avLst/>
          </a:prstGeom>
        </p:spPr>
      </p:pic>
      <p:pic>
        <p:nvPicPr>
          <p:cNvPr id="6" name="Picture 5">
            <a:extLst>
              <a:ext uri="{FF2B5EF4-FFF2-40B4-BE49-F238E27FC236}">
                <a16:creationId xmlns:a16="http://schemas.microsoft.com/office/drawing/2014/main" id="{0AFA3B87-0249-5840-9773-7D6408540F74}"/>
              </a:ext>
            </a:extLst>
          </p:cNvPr>
          <p:cNvPicPr>
            <a:picLocks noChangeAspect="1"/>
          </p:cNvPicPr>
          <p:nvPr/>
        </p:nvPicPr>
        <p:blipFill>
          <a:blip r:embed="rId4"/>
          <a:stretch>
            <a:fillRect/>
          </a:stretch>
        </p:blipFill>
        <p:spPr>
          <a:xfrm>
            <a:off x="311700" y="1669172"/>
            <a:ext cx="3938899" cy="2160366"/>
          </a:xfrm>
          <a:prstGeom prst="rect">
            <a:avLst/>
          </a:prstGeom>
        </p:spPr>
      </p:pic>
    </p:spTree>
    <p:extLst>
      <p:ext uri="{BB962C8B-B14F-4D97-AF65-F5344CB8AC3E}">
        <p14:creationId xmlns:p14="http://schemas.microsoft.com/office/powerpoint/2010/main" val="33137886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311700" y="1299637"/>
            <a:ext cx="8520600" cy="3622319"/>
          </a:xfrm>
        </p:spPr>
        <p:txBody>
          <a:bodyPr/>
          <a:lstStyle/>
          <a:p>
            <a:pPr marL="0" indent="0" algn="ctr">
              <a:buNone/>
            </a:pPr>
            <a:r>
              <a:rPr lang="zh-CN" altLang="en-US" sz="2800" b="1" dirty="0">
                <a:latin typeface="Arial Rounded MT Bold" panose="020F0704030504030204" pitchFamily="34" charset="77"/>
              </a:rPr>
              <a:t>所有的物理现象均有时序（箭头）</a:t>
            </a:r>
            <a:endParaRPr lang="en-US" altLang="zh-CN" sz="2800" b="1" dirty="0">
              <a:latin typeface="Arial Rounded MT Bold" panose="020F0704030504030204" pitchFamily="34" charset="77"/>
            </a:endParaRPr>
          </a:p>
          <a:p>
            <a:pPr marL="0" indent="0" algn="ctr">
              <a:buNone/>
            </a:pPr>
            <a:endParaRPr lang="en-US" altLang="zh-CN" sz="2800" b="1" dirty="0">
              <a:latin typeface="Arial Rounded MT Bold" panose="020F0704030504030204" pitchFamily="34" charset="77"/>
            </a:endParaRPr>
          </a:p>
          <a:p>
            <a:pPr marL="0" indent="0" algn="ctr">
              <a:buNone/>
            </a:pPr>
            <a:r>
              <a:rPr lang="zh-CN" altLang="en-US" sz="2800" b="1" dirty="0">
                <a:latin typeface="Arial Rounded MT Bold" panose="020F0704030504030204" pitchFamily="34" charset="77"/>
              </a:rPr>
              <a:t>箭头的组合构成了偏序集</a:t>
            </a:r>
            <a:endParaRPr lang="en-US" altLang="zh-CN" sz="2800" b="1" dirty="0">
              <a:latin typeface="Arial Rounded MT Bold" panose="020F0704030504030204" pitchFamily="34" charset="77"/>
            </a:endParaRPr>
          </a:p>
          <a:p>
            <a:pPr marL="0" indent="0" algn="ctr">
              <a:buNone/>
            </a:pPr>
            <a:endParaRPr lang="en-US" altLang="zh-CN" sz="2800" b="1" dirty="0">
              <a:latin typeface="Arial Rounded MT Bold" panose="020F0704030504030204" pitchFamily="34" charset="77"/>
            </a:endParaRPr>
          </a:p>
          <a:p>
            <a:pPr marL="0" indent="0" algn="ctr">
              <a:buNone/>
            </a:pPr>
            <a:r>
              <a:rPr lang="zh-CN" altLang="en-TW" sz="2800" b="1" dirty="0">
                <a:latin typeface="Arial Rounded MT Bold" panose="020F0704030504030204" pitchFamily="34" charset="77"/>
              </a:rPr>
              <a:t>所有</a:t>
            </a:r>
            <a:r>
              <a:rPr lang="zh-CN" altLang="en-US" sz="2800" b="1" dirty="0">
                <a:latin typeface="Arial Rounded MT Bold" panose="020F0704030504030204" pitchFamily="34" charset="77"/>
              </a:rPr>
              <a:t>的数据结构均为偏序集</a:t>
            </a:r>
            <a:endParaRPr lang="en-US" altLang="zh-CN" sz="2000" dirty="0">
              <a:latin typeface="Arial Rounded MT Bold" panose="020F0704030504030204" pitchFamily="34" charset="77"/>
            </a:endParaRPr>
          </a:p>
          <a:p>
            <a:pPr marL="0" indent="0" algn="ctr">
              <a:buNone/>
            </a:pPr>
            <a:endParaRPr lang="en-US" altLang="zh-CN" sz="2000" dirty="0">
              <a:latin typeface="Arial Rounded MT Bold" panose="020F0704030504030204" pitchFamily="34" charset="77"/>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dirty="0"/>
          </a:p>
        </p:txBody>
      </p:sp>
      <p:sp>
        <p:nvSpPr>
          <p:cNvPr id="10" name="Title 9">
            <a:extLst>
              <a:ext uri="{FF2B5EF4-FFF2-40B4-BE49-F238E27FC236}">
                <a16:creationId xmlns:a16="http://schemas.microsoft.com/office/drawing/2014/main" id="{99DE4E88-EA46-2748-ADD5-F2F7F55839F7}"/>
              </a:ext>
            </a:extLst>
          </p:cNvPr>
          <p:cNvSpPr>
            <a:spLocks noGrp="1"/>
          </p:cNvSpPr>
          <p:nvPr>
            <p:ph type="title"/>
          </p:nvPr>
        </p:nvSpPr>
        <p:spPr/>
        <p:txBody>
          <a:bodyPr/>
          <a:lstStyle/>
          <a:p>
            <a:pPr algn="ctr"/>
            <a:r>
              <a:rPr lang="en-TW" dirty="0"/>
              <a:t>科学范式的优先性</a:t>
            </a:r>
          </a:p>
        </p:txBody>
      </p:sp>
    </p:spTree>
    <p:extLst>
      <p:ext uri="{BB962C8B-B14F-4D97-AF65-F5344CB8AC3E}">
        <p14:creationId xmlns:p14="http://schemas.microsoft.com/office/powerpoint/2010/main" val="14990946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is abstraction useful?</a:t>
            </a:r>
          </a:p>
          <a:p>
            <a:pPr lvl="1" indent="-342900">
              <a:buSzPts val="1800"/>
              <a:buFont typeface="Arial"/>
              <a:buChar char="●"/>
            </a:pPr>
            <a:r>
              <a:rPr lang="en-US" dirty="0">
                <a:solidFill>
                  <a:schemeClr val="tx1"/>
                </a:solidFill>
              </a:rPr>
              <a:t>Allow reuse through universal properties</a:t>
            </a:r>
          </a:p>
          <a:p>
            <a:pPr lvl="1" indent="-342900">
              <a:buSzPts val="1800"/>
              <a:buFont typeface="Arial"/>
              <a:buChar char="●"/>
            </a:pPr>
            <a:r>
              <a:rPr lang="en-US" dirty="0">
                <a:solidFill>
                  <a:schemeClr val="tx1"/>
                </a:solidFill>
              </a:rPr>
              <a:t>Avoid resource conflicts</a:t>
            </a:r>
          </a:p>
          <a:p>
            <a:pPr lvl="1" indent="-342900">
              <a:buSzPts val="1800"/>
              <a:buFont typeface="Arial"/>
              <a:buChar char="●"/>
            </a:pPr>
            <a:r>
              <a:rPr lang="en-US" dirty="0">
                <a:solidFill>
                  <a:schemeClr val="tx1"/>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Generalizing concrete experience?</a:t>
            </a:r>
          </a:p>
          <a:p>
            <a:pPr lvl="1" indent="-342900">
              <a:buSzPts val="1800"/>
              <a:buFont typeface="Arial"/>
              <a:buChar char="●"/>
            </a:pPr>
            <a:r>
              <a:rPr lang="en-US" dirty="0">
                <a:solidFill>
                  <a:schemeClr val="bg1"/>
                </a:solidFill>
              </a:rPr>
              <a:t>Make analogies in localized contexts</a:t>
            </a:r>
          </a:p>
          <a:p>
            <a:pPr lvl="1" indent="-342900">
              <a:buSzPts val="1800"/>
              <a:buFont typeface="Arial"/>
              <a:buChar char="●"/>
            </a:pPr>
            <a:r>
              <a:rPr lang="en-US" dirty="0">
                <a:solidFill>
                  <a:schemeClr val="bg1"/>
                </a:solidFill>
              </a:rPr>
              <a:t>Engage sensible metaphors</a:t>
            </a:r>
          </a:p>
          <a:p>
            <a:pPr lvl="1" indent="-342900">
              <a:buSzPts val="1800"/>
              <a:buFont typeface="Arial"/>
              <a:buChar char="●"/>
            </a:pPr>
            <a:r>
              <a:rPr lang="en-US" dirty="0">
                <a:solidFill>
                  <a:schemeClr val="bg1"/>
                </a:solidFill>
              </a:rPr>
              <a:t>Define terms and boundaries</a:t>
            </a:r>
          </a:p>
        </p:txBody>
      </p:sp>
    </p:spTree>
    <p:extLst>
      <p:ext uri="{BB962C8B-B14F-4D97-AF65-F5344CB8AC3E}">
        <p14:creationId xmlns:p14="http://schemas.microsoft.com/office/powerpoint/2010/main" val="39336955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38" y="354563"/>
            <a:ext cx="8555636" cy="708666"/>
          </a:xfrm>
        </p:spPr>
        <p:txBody>
          <a:bodyPr>
            <a:normAutofit/>
          </a:bodyPr>
          <a:lstStyle/>
          <a:p>
            <a:pPr algn="ctr"/>
            <a:r>
              <a:rPr lang="en-US" altLang="zh-CN" dirty="0">
                <a:latin typeface="+mj-lt"/>
              </a:rPr>
              <a:t>The Magical Powers of Large-Scale Consensus?</a:t>
            </a:r>
          </a:p>
        </p:txBody>
      </p:sp>
      <p:pic>
        <p:nvPicPr>
          <p:cNvPr id="4" name="Picture 3">
            <a:extLst>
              <a:ext uri="{FF2B5EF4-FFF2-40B4-BE49-F238E27FC236}">
                <a16:creationId xmlns:a16="http://schemas.microsoft.com/office/drawing/2014/main" id="{FA022DC8-1AA6-FA40-8CB0-1A200246BF78}"/>
              </a:ext>
            </a:extLst>
          </p:cNvPr>
          <p:cNvPicPr>
            <a:picLocks noChangeAspect="1"/>
          </p:cNvPicPr>
          <p:nvPr/>
        </p:nvPicPr>
        <p:blipFill>
          <a:blip r:embed="rId2"/>
          <a:stretch>
            <a:fillRect/>
          </a:stretch>
        </p:blipFill>
        <p:spPr>
          <a:xfrm>
            <a:off x="5556438" y="1209162"/>
            <a:ext cx="2936049" cy="1352362"/>
          </a:xfrm>
          <a:prstGeom prst="rect">
            <a:avLst/>
          </a:prstGeom>
        </p:spPr>
      </p:pic>
      <p:sp>
        <p:nvSpPr>
          <p:cNvPr id="15" name="Title 1">
            <a:extLst>
              <a:ext uri="{FF2B5EF4-FFF2-40B4-BE49-F238E27FC236}">
                <a16:creationId xmlns:a16="http://schemas.microsoft.com/office/drawing/2014/main" id="{82100709-D0D0-4D43-9AA8-6C63AC0CCBF5}"/>
              </a:ext>
            </a:extLst>
          </p:cNvPr>
          <p:cNvSpPr txBox="1">
            <a:spLocks/>
          </p:cNvSpPr>
          <p:nvPr/>
        </p:nvSpPr>
        <p:spPr>
          <a:xfrm>
            <a:off x="-1" y="4495787"/>
            <a:ext cx="3978305" cy="42862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找到了计算信息传递可信度的数学理论</a:t>
            </a:r>
            <a:endParaRPr lang="en-US" altLang="zh-CN" sz="1350" dirty="0">
              <a:solidFill>
                <a:prstClr val="white"/>
              </a:solidFill>
            </a:endParaRPr>
          </a:p>
        </p:txBody>
      </p:sp>
      <p:sp>
        <p:nvSpPr>
          <p:cNvPr id="16" name="Title 1">
            <a:extLst>
              <a:ext uri="{FF2B5EF4-FFF2-40B4-BE49-F238E27FC236}">
                <a16:creationId xmlns:a16="http://schemas.microsoft.com/office/drawing/2014/main" id="{007F0510-F42C-4D48-B63F-F8A2B58880FA}"/>
              </a:ext>
            </a:extLst>
          </p:cNvPr>
          <p:cNvSpPr txBox="1">
            <a:spLocks/>
          </p:cNvSpPr>
          <p:nvPr/>
        </p:nvSpPr>
        <p:spPr>
          <a:xfrm>
            <a:off x="4475439" y="4495787"/>
            <a:ext cx="3978305" cy="428625"/>
          </a:xfrm>
          <a:prstGeom prst="rect">
            <a:avLst/>
          </a:prstGeom>
        </p:spPr>
        <p:txBody>
          <a:bodyPr vert="horz" lIns="68580" tIns="34290" rIns="68580" bIns="34290" rtlCol="0" anchor="ctr">
            <a:normAutofit fontScale="850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拜占庭将军的问题：提出了分布式数据库的可信度检验算法</a:t>
            </a:r>
            <a:endParaRPr lang="en-US" altLang="zh-Hans" sz="1350" dirty="0">
              <a:solidFill>
                <a:prstClr val="white"/>
              </a:solidFill>
            </a:endParaRPr>
          </a:p>
          <a:p>
            <a:pPr defTabSz="342900">
              <a:buClrTx/>
              <a:defRPr/>
            </a:pPr>
            <a:r>
              <a:rPr lang="en-US" altLang="zh-Hans" sz="1350" dirty="0">
                <a:solidFill>
                  <a:prstClr val="white"/>
                </a:solidFill>
              </a:rPr>
              <a:t>http://</a:t>
            </a:r>
            <a:r>
              <a:rPr lang="en-US" altLang="zh-Hans" sz="1350" dirty="0" err="1">
                <a:solidFill>
                  <a:prstClr val="white"/>
                </a:solidFill>
              </a:rPr>
              <a:t>slideplayer.com</a:t>
            </a:r>
            <a:r>
              <a:rPr lang="en-US" altLang="zh-Hans" sz="1350" dirty="0">
                <a:solidFill>
                  <a:prstClr val="white"/>
                </a:solidFill>
              </a:rPr>
              <a:t>/slide/4339032/</a:t>
            </a:r>
            <a:endParaRPr lang="en-US" altLang="zh-CN" sz="1350" dirty="0">
              <a:solidFill>
                <a:prstClr val="white"/>
              </a:solidFill>
            </a:endParaRPr>
          </a:p>
        </p:txBody>
      </p:sp>
      <p:pic>
        <p:nvPicPr>
          <p:cNvPr id="5" name="Picture 4">
            <a:extLst>
              <a:ext uri="{FF2B5EF4-FFF2-40B4-BE49-F238E27FC236}">
                <a16:creationId xmlns:a16="http://schemas.microsoft.com/office/drawing/2014/main" id="{AA8AF951-3033-B44F-AAB8-74B64A47093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83869" y="2808530"/>
            <a:ext cx="1881188" cy="1352362"/>
          </a:xfrm>
          <a:prstGeom prst="rect">
            <a:avLst/>
          </a:prstGeom>
        </p:spPr>
      </p:pic>
      <p:pic>
        <p:nvPicPr>
          <p:cNvPr id="2050" name="Picture 2">
            <a:extLst>
              <a:ext uri="{FF2B5EF4-FFF2-40B4-BE49-F238E27FC236}">
                <a16:creationId xmlns:a16="http://schemas.microsoft.com/office/drawing/2014/main" id="{B2ADF6EA-F5F5-954B-9817-0BB18B05D62A}"/>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23147" y="1211666"/>
            <a:ext cx="2394858" cy="30371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1D8D877-F5D8-0D4D-968B-C197B8CB4E5F}"/>
              </a:ext>
            </a:extLst>
          </p:cNvPr>
          <p:cNvSpPr txBox="1"/>
          <p:nvPr/>
        </p:nvSpPr>
        <p:spPr>
          <a:xfrm>
            <a:off x="1877489" y="4647413"/>
            <a:ext cx="5105885" cy="253916"/>
          </a:xfrm>
          <a:prstGeom prst="rect">
            <a:avLst/>
          </a:prstGeom>
          <a:noFill/>
        </p:spPr>
        <p:txBody>
          <a:bodyPr wrap="none" rtlCol="0">
            <a:spAutoFit/>
          </a:bodyPr>
          <a:lstStyle/>
          <a:p>
            <a:r>
              <a:rPr lang="en-US" sz="1050" dirty="0"/>
              <a:t>https://</a:t>
            </a:r>
            <a:r>
              <a:rPr lang="en-US" sz="1050" dirty="0" err="1"/>
              <a:t>medium.com</a:t>
            </a:r>
            <a:r>
              <a:rPr lang="en-US" sz="1050" dirty="0"/>
              <a:t>/@amuse/how-the-nsa-caught-satoshi-nakamoto-868affcef595</a:t>
            </a:r>
          </a:p>
        </p:txBody>
      </p:sp>
      <p:pic>
        <p:nvPicPr>
          <p:cNvPr id="10" name="Picture 9">
            <a:extLst>
              <a:ext uri="{FF2B5EF4-FFF2-40B4-BE49-F238E27FC236}">
                <a16:creationId xmlns:a16="http://schemas.microsoft.com/office/drawing/2014/main" id="{7625C1C9-D26F-C24E-8B6B-0ED3759499A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51041" y="1209162"/>
            <a:ext cx="2172300" cy="2510369"/>
          </a:xfrm>
          <a:prstGeom prst="rect">
            <a:avLst/>
          </a:prstGeom>
        </p:spPr>
      </p:pic>
      <p:sp>
        <p:nvSpPr>
          <p:cNvPr id="3" name="Slide Number Placeholder 2">
            <a:extLst>
              <a:ext uri="{FF2B5EF4-FFF2-40B4-BE49-F238E27FC236}">
                <a16:creationId xmlns:a16="http://schemas.microsoft.com/office/drawing/2014/main" id="{D9E9CE99-7836-8F4A-9269-A633538A87E0}"/>
              </a:ext>
            </a:extLst>
          </p:cNvPr>
          <p:cNvSpPr>
            <a:spLocks noGrp="1"/>
          </p:cNvSpPr>
          <p:nvPr>
            <p:ph type="sldNum" sz="quarter" idx="12"/>
          </p:nvPr>
        </p:nvSpPr>
        <p:spPr/>
        <p:txBody>
          <a:bodyPr/>
          <a:lstStyle/>
          <a:p>
            <a:fld id="{713C7D3C-22D2-7449-8935-5F36E8921380}" type="slidenum">
              <a:rPr lang="en-US" smtClean="0"/>
              <a:pPr/>
              <a:t>39</a:t>
            </a:fld>
            <a:endParaRPr lang="en-US" dirty="0"/>
          </a:p>
        </p:txBody>
      </p:sp>
    </p:spTree>
    <p:extLst>
      <p:ext uri="{BB962C8B-B14F-4D97-AF65-F5344CB8AC3E}">
        <p14:creationId xmlns:p14="http://schemas.microsoft.com/office/powerpoint/2010/main" val="2083745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491978" y="1569083"/>
            <a:ext cx="3606757" cy="752551"/>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140051" y="1569083"/>
            <a:ext cx="3606757" cy="752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t>Every </a:t>
            </a:r>
            <a:r>
              <a:rPr lang="en-US" b="1" dirty="0"/>
              <a:t>true</a:t>
            </a:r>
            <a:r>
              <a:rPr lang="en-US" dirty="0"/>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832066" y="2288146"/>
            <a:ext cx="6971780" cy="307777"/>
          </a:xfrm>
          <a:prstGeom prst="rect">
            <a:avLst/>
          </a:prstGeom>
          <a:noFill/>
        </p:spPr>
        <p:txBody>
          <a:bodyPr wrap="none" rtlCol="0">
            <a:spAutoFit/>
          </a:bodyPr>
          <a:lstStyle/>
          <a:p>
            <a:r>
              <a:rPr lang="en-US" dirty="0"/>
              <a:t>Cited from : </a:t>
            </a:r>
            <a:r>
              <a:rPr lang="en-US" dirty="0">
                <a:hlinkClick r:id="rId3"/>
              </a:rPr>
              <a:t>Soundness and Completeness: With Precision</a:t>
            </a:r>
            <a:r>
              <a:rPr lang="en-US" dirty="0"/>
              <a:t> on </a:t>
            </a:r>
            <a:r>
              <a:rPr lang="en-US" dirty="0" err="1"/>
              <a:t>news.ycombinator.com</a:t>
            </a:r>
            <a:endParaRPr lang="en-TW" dirty="0"/>
          </a:p>
        </p:txBody>
      </p:sp>
      <p:pic>
        <p:nvPicPr>
          <p:cNvPr id="4" name="Picture 3">
            <a:hlinkClick r:id="rId4"/>
            <a:extLst>
              <a:ext uri="{FF2B5EF4-FFF2-40B4-BE49-F238E27FC236}">
                <a16:creationId xmlns:a16="http://schemas.microsoft.com/office/drawing/2014/main" id="{046DA772-DBEC-4942-9F39-5C2C1F832E0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4066" y="2807980"/>
            <a:ext cx="2602580" cy="1747944"/>
          </a:xfrm>
          <a:prstGeom prst="rect">
            <a:avLst/>
          </a:prstGeom>
        </p:spPr>
      </p:pic>
      <p:sp>
        <p:nvSpPr>
          <p:cNvPr id="7" name="TextBox 6">
            <a:extLst>
              <a:ext uri="{FF2B5EF4-FFF2-40B4-BE49-F238E27FC236}">
                <a16:creationId xmlns:a16="http://schemas.microsoft.com/office/drawing/2014/main" id="{F88B077A-00FA-DD47-B46F-9A5AE1FACA27}"/>
              </a:ext>
            </a:extLst>
          </p:cNvPr>
          <p:cNvSpPr txBox="1"/>
          <p:nvPr/>
        </p:nvSpPr>
        <p:spPr>
          <a:xfrm>
            <a:off x="807608" y="4649127"/>
            <a:ext cx="2975495" cy="307777"/>
          </a:xfrm>
          <a:prstGeom prst="rect">
            <a:avLst/>
          </a:prstGeom>
          <a:noFill/>
        </p:spPr>
        <p:txBody>
          <a:bodyPr wrap="none" rtlCol="0">
            <a:spAutoFit/>
          </a:bodyPr>
          <a:lstStyle/>
          <a:p>
            <a:pPr algn="ctr"/>
            <a:r>
              <a:rPr lang="en-US" dirty="0">
                <a:hlinkClick r:id="rId4"/>
              </a:rPr>
              <a:t>https://</a:t>
            </a:r>
            <a:r>
              <a:rPr lang="en-US" dirty="0" err="1">
                <a:hlinkClick r:id="rId4"/>
              </a:rPr>
              <a:t>youtu.be</a:t>
            </a:r>
            <a:r>
              <a:rPr lang="en-US" dirty="0">
                <a:hlinkClick r:id="rId4"/>
              </a:rPr>
              <a:t>/3hspKYIn5ds?t=29</a:t>
            </a:r>
            <a:endParaRPr lang="en-TW" dirty="0"/>
          </a:p>
        </p:txBody>
      </p:sp>
      <p:sp>
        <p:nvSpPr>
          <p:cNvPr id="10" name="TextBox 9">
            <a:extLst>
              <a:ext uri="{FF2B5EF4-FFF2-40B4-BE49-F238E27FC236}">
                <a16:creationId xmlns:a16="http://schemas.microsoft.com/office/drawing/2014/main" id="{81396FCE-62B0-D144-8143-EECC5BC893B9}"/>
              </a:ext>
            </a:extLst>
          </p:cNvPr>
          <p:cNvSpPr txBox="1"/>
          <p:nvPr/>
        </p:nvSpPr>
        <p:spPr>
          <a:xfrm>
            <a:off x="5303990" y="4555924"/>
            <a:ext cx="3074881" cy="307777"/>
          </a:xfrm>
          <a:prstGeom prst="rect">
            <a:avLst/>
          </a:prstGeom>
          <a:noFill/>
        </p:spPr>
        <p:txBody>
          <a:bodyPr wrap="none" rtlCol="0">
            <a:spAutoFit/>
          </a:bodyPr>
          <a:lstStyle/>
          <a:p>
            <a:pPr algn="ctr"/>
            <a:r>
              <a:rPr lang="en-US" dirty="0">
                <a:hlinkClick r:id="rId6"/>
              </a:rPr>
              <a:t>https://youtu.be/3hspKYIn5ds?t=162</a:t>
            </a:r>
            <a:endParaRPr lang="en-TW" dirty="0"/>
          </a:p>
        </p:txBody>
      </p:sp>
      <p:pic>
        <p:nvPicPr>
          <p:cNvPr id="8" name="Picture 7">
            <a:extLst>
              <a:ext uri="{FF2B5EF4-FFF2-40B4-BE49-F238E27FC236}">
                <a16:creationId xmlns:a16="http://schemas.microsoft.com/office/drawing/2014/main" id="{737D761A-DDB7-2F4C-9893-E9E628A3FD6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42138" y="2807980"/>
            <a:ext cx="2602581" cy="1747944"/>
          </a:xfrm>
          <a:prstGeom prst="rect">
            <a:avLst/>
          </a:prstGeom>
        </p:spPr>
      </p:pic>
      <p:sp>
        <p:nvSpPr>
          <p:cNvPr id="9" name="TextBox 8">
            <a:extLst>
              <a:ext uri="{FF2B5EF4-FFF2-40B4-BE49-F238E27FC236}">
                <a16:creationId xmlns:a16="http://schemas.microsoft.com/office/drawing/2014/main" id="{897E98A6-79EE-7E48-8CA4-D56D497C7250}"/>
              </a:ext>
            </a:extLst>
          </p:cNvPr>
          <p:cNvSpPr txBox="1"/>
          <p:nvPr/>
        </p:nvSpPr>
        <p:spPr>
          <a:xfrm>
            <a:off x="1587469" y="157969"/>
            <a:ext cx="1415772" cy="584775"/>
          </a:xfrm>
          <a:prstGeom prst="rect">
            <a:avLst/>
          </a:prstGeom>
          <a:noFill/>
        </p:spPr>
        <p:txBody>
          <a:bodyPr wrap="none" rtlCol="0">
            <a:spAutoFit/>
          </a:bodyPr>
          <a:lstStyle/>
          <a:p>
            <a:r>
              <a:rPr lang="en-TW" sz="3200" dirty="0"/>
              <a:t>可靠性</a:t>
            </a:r>
          </a:p>
        </p:txBody>
      </p:sp>
      <p:sp>
        <p:nvSpPr>
          <p:cNvPr id="13" name="TextBox 12">
            <a:extLst>
              <a:ext uri="{FF2B5EF4-FFF2-40B4-BE49-F238E27FC236}">
                <a16:creationId xmlns:a16="http://schemas.microsoft.com/office/drawing/2014/main" id="{17833EE1-4386-6C44-8753-7E932FE59B2C}"/>
              </a:ext>
            </a:extLst>
          </p:cNvPr>
          <p:cNvSpPr txBox="1"/>
          <p:nvPr/>
        </p:nvSpPr>
        <p:spPr>
          <a:xfrm>
            <a:off x="6235542" y="157968"/>
            <a:ext cx="1415772" cy="584775"/>
          </a:xfrm>
          <a:prstGeom prst="rect">
            <a:avLst/>
          </a:prstGeom>
          <a:noFill/>
        </p:spPr>
        <p:txBody>
          <a:bodyPr wrap="none" rtlCol="0">
            <a:spAutoFit/>
          </a:bodyPr>
          <a:lstStyle/>
          <a:p>
            <a:r>
              <a:rPr lang="en-TW" sz="3200" dirty="0"/>
              <a:t>完备性</a:t>
            </a:r>
          </a:p>
        </p:txBody>
      </p:sp>
    </p:spTree>
    <p:extLst>
      <p:ext uri="{BB962C8B-B14F-4D97-AF65-F5344CB8AC3E}">
        <p14:creationId xmlns:p14="http://schemas.microsoft.com/office/powerpoint/2010/main" val="3023570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38" y="205979"/>
            <a:ext cx="8555636" cy="857250"/>
          </a:xfrm>
        </p:spPr>
        <p:txBody>
          <a:bodyPr>
            <a:normAutofit/>
          </a:bodyPr>
          <a:lstStyle/>
          <a:p>
            <a:pPr algn="ctr"/>
            <a:r>
              <a:rPr lang="zh-CN" altLang="en-US" dirty="0"/>
              <a:t>打破认知边界的传奇符咒</a:t>
            </a:r>
            <a:endParaRPr lang="en-US" altLang="zh-CN" dirty="0"/>
          </a:p>
        </p:txBody>
      </p:sp>
      <p:pic>
        <p:nvPicPr>
          <p:cNvPr id="4" name="Picture 3">
            <a:extLst>
              <a:ext uri="{FF2B5EF4-FFF2-40B4-BE49-F238E27FC236}">
                <a16:creationId xmlns:a16="http://schemas.microsoft.com/office/drawing/2014/main" id="{FA022DC8-1AA6-FA40-8CB0-1A200246BF78}"/>
              </a:ext>
            </a:extLst>
          </p:cNvPr>
          <p:cNvPicPr>
            <a:picLocks noChangeAspect="1"/>
          </p:cNvPicPr>
          <p:nvPr/>
        </p:nvPicPr>
        <p:blipFill>
          <a:blip r:embed="rId2"/>
          <a:stretch>
            <a:fillRect/>
          </a:stretch>
        </p:blipFill>
        <p:spPr>
          <a:xfrm>
            <a:off x="5556438" y="1209162"/>
            <a:ext cx="2936049" cy="1352362"/>
          </a:xfrm>
          <a:prstGeom prst="rect">
            <a:avLst/>
          </a:prstGeom>
        </p:spPr>
      </p:pic>
      <p:sp>
        <p:nvSpPr>
          <p:cNvPr id="15" name="Title 1">
            <a:extLst>
              <a:ext uri="{FF2B5EF4-FFF2-40B4-BE49-F238E27FC236}">
                <a16:creationId xmlns:a16="http://schemas.microsoft.com/office/drawing/2014/main" id="{82100709-D0D0-4D43-9AA8-6C63AC0CCBF5}"/>
              </a:ext>
            </a:extLst>
          </p:cNvPr>
          <p:cNvSpPr txBox="1">
            <a:spLocks/>
          </p:cNvSpPr>
          <p:nvPr/>
        </p:nvSpPr>
        <p:spPr>
          <a:xfrm>
            <a:off x="-1" y="4495787"/>
            <a:ext cx="3978305" cy="42862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找到了计算信息传递可信度的数学理论</a:t>
            </a:r>
            <a:endParaRPr lang="en-US" altLang="zh-CN" sz="1350" dirty="0">
              <a:solidFill>
                <a:prstClr val="white"/>
              </a:solidFill>
            </a:endParaRPr>
          </a:p>
        </p:txBody>
      </p:sp>
      <p:sp>
        <p:nvSpPr>
          <p:cNvPr id="16" name="Title 1">
            <a:extLst>
              <a:ext uri="{FF2B5EF4-FFF2-40B4-BE49-F238E27FC236}">
                <a16:creationId xmlns:a16="http://schemas.microsoft.com/office/drawing/2014/main" id="{007F0510-F42C-4D48-B63F-F8A2B58880FA}"/>
              </a:ext>
            </a:extLst>
          </p:cNvPr>
          <p:cNvSpPr txBox="1">
            <a:spLocks/>
          </p:cNvSpPr>
          <p:nvPr/>
        </p:nvSpPr>
        <p:spPr>
          <a:xfrm>
            <a:off x="4475439" y="4495787"/>
            <a:ext cx="3978305" cy="428625"/>
          </a:xfrm>
          <a:prstGeom prst="rect">
            <a:avLst/>
          </a:prstGeom>
        </p:spPr>
        <p:txBody>
          <a:bodyPr vert="horz" lIns="68580" tIns="34290" rIns="68580" bIns="34290" rtlCol="0" anchor="ctr">
            <a:normAutofit fontScale="850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拜占庭将军的问题：提出了分布式数据库的可信度检验算法</a:t>
            </a:r>
            <a:endParaRPr lang="en-US" altLang="zh-Hans" sz="1350" dirty="0">
              <a:solidFill>
                <a:prstClr val="white"/>
              </a:solidFill>
            </a:endParaRPr>
          </a:p>
          <a:p>
            <a:pPr defTabSz="342900">
              <a:buClrTx/>
              <a:defRPr/>
            </a:pPr>
            <a:r>
              <a:rPr lang="en-US" altLang="zh-Hans" sz="1350" dirty="0">
                <a:solidFill>
                  <a:prstClr val="white"/>
                </a:solidFill>
              </a:rPr>
              <a:t>http://</a:t>
            </a:r>
            <a:r>
              <a:rPr lang="en-US" altLang="zh-Hans" sz="1350" dirty="0" err="1">
                <a:solidFill>
                  <a:prstClr val="white"/>
                </a:solidFill>
              </a:rPr>
              <a:t>slideplayer.com</a:t>
            </a:r>
            <a:r>
              <a:rPr lang="en-US" altLang="zh-Hans" sz="1350" dirty="0">
                <a:solidFill>
                  <a:prstClr val="white"/>
                </a:solidFill>
              </a:rPr>
              <a:t>/slide/4339032/</a:t>
            </a:r>
            <a:endParaRPr lang="en-US" altLang="zh-CN" sz="1350" dirty="0">
              <a:solidFill>
                <a:prstClr val="white"/>
              </a:solidFill>
            </a:endParaRPr>
          </a:p>
        </p:txBody>
      </p:sp>
      <p:sp>
        <p:nvSpPr>
          <p:cNvPr id="6" name="TextBox 5">
            <a:extLst>
              <a:ext uri="{FF2B5EF4-FFF2-40B4-BE49-F238E27FC236}">
                <a16:creationId xmlns:a16="http://schemas.microsoft.com/office/drawing/2014/main" id="{91D8D877-F5D8-0D4D-968B-C197B8CB4E5F}"/>
              </a:ext>
            </a:extLst>
          </p:cNvPr>
          <p:cNvSpPr txBox="1"/>
          <p:nvPr/>
        </p:nvSpPr>
        <p:spPr>
          <a:xfrm>
            <a:off x="1877489" y="4647413"/>
            <a:ext cx="5392823" cy="253916"/>
          </a:xfrm>
          <a:prstGeom prst="rect">
            <a:avLst/>
          </a:prstGeom>
          <a:noFill/>
        </p:spPr>
        <p:txBody>
          <a:bodyPr wrap="none" rtlCol="0">
            <a:spAutoFit/>
          </a:bodyPr>
          <a:lstStyle/>
          <a:p>
            <a:r>
              <a:rPr lang="en-US" sz="1050" dirty="0"/>
              <a:t>ACM Transactions on Programming Languages and Systems, Vol. 4, No. 3, July 1982. </a:t>
            </a:r>
          </a:p>
        </p:txBody>
      </p:sp>
      <p:pic>
        <p:nvPicPr>
          <p:cNvPr id="9" name="Picture 8">
            <a:extLst>
              <a:ext uri="{FF2B5EF4-FFF2-40B4-BE49-F238E27FC236}">
                <a16:creationId xmlns:a16="http://schemas.microsoft.com/office/drawing/2014/main" id="{5DB6141B-9189-CB4F-8A93-D409B07576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05117" y="1061344"/>
            <a:ext cx="3302754" cy="3434443"/>
          </a:xfrm>
          <a:prstGeom prst="rect">
            <a:avLst/>
          </a:prstGeom>
        </p:spPr>
      </p:pic>
      <p:pic>
        <p:nvPicPr>
          <p:cNvPr id="10" name="Picture 9">
            <a:extLst>
              <a:ext uri="{FF2B5EF4-FFF2-40B4-BE49-F238E27FC236}">
                <a16:creationId xmlns:a16="http://schemas.microsoft.com/office/drawing/2014/main" id="{7B34851C-30CE-9E42-AAF0-41A07D1B0B1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77378" y="2939359"/>
            <a:ext cx="2385204" cy="1612447"/>
          </a:xfrm>
          <a:prstGeom prst="rect">
            <a:avLst/>
          </a:prstGeom>
        </p:spPr>
      </p:pic>
      <p:sp>
        <p:nvSpPr>
          <p:cNvPr id="11" name="TextBox 10">
            <a:extLst>
              <a:ext uri="{FF2B5EF4-FFF2-40B4-BE49-F238E27FC236}">
                <a16:creationId xmlns:a16="http://schemas.microsoft.com/office/drawing/2014/main" id="{8C91440C-FC73-614E-AC87-CA9B79AB15A0}"/>
              </a:ext>
            </a:extLst>
          </p:cNvPr>
          <p:cNvSpPr txBox="1"/>
          <p:nvPr/>
        </p:nvSpPr>
        <p:spPr>
          <a:xfrm>
            <a:off x="5677378" y="2662995"/>
            <a:ext cx="2561920" cy="253916"/>
          </a:xfrm>
          <a:prstGeom prst="rect">
            <a:avLst/>
          </a:prstGeom>
          <a:noFill/>
        </p:spPr>
        <p:txBody>
          <a:bodyPr wrap="none" rtlCol="0">
            <a:spAutoFit/>
          </a:bodyPr>
          <a:lstStyle/>
          <a:p>
            <a:r>
              <a:rPr lang="en-US" sz="1050" dirty="0"/>
              <a:t>The Byzantine Generals Problem  * 388</a:t>
            </a:r>
          </a:p>
        </p:txBody>
      </p:sp>
      <p:sp>
        <p:nvSpPr>
          <p:cNvPr id="12" name="Oval 11">
            <a:extLst>
              <a:ext uri="{FF2B5EF4-FFF2-40B4-BE49-F238E27FC236}">
                <a16:creationId xmlns:a16="http://schemas.microsoft.com/office/drawing/2014/main" id="{37B20B3C-98C0-D549-A6B4-187921D6BB08}"/>
              </a:ext>
            </a:extLst>
          </p:cNvPr>
          <p:cNvSpPr/>
          <p:nvPr/>
        </p:nvSpPr>
        <p:spPr>
          <a:xfrm>
            <a:off x="2575495" y="1061344"/>
            <a:ext cx="728597" cy="321142"/>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3" name="TextBox 12">
            <a:extLst>
              <a:ext uri="{FF2B5EF4-FFF2-40B4-BE49-F238E27FC236}">
                <a16:creationId xmlns:a16="http://schemas.microsoft.com/office/drawing/2014/main" id="{17A9525D-AF7B-9B4B-9EC5-8605975314BB}"/>
              </a:ext>
            </a:extLst>
          </p:cNvPr>
          <p:cNvSpPr txBox="1"/>
          <p:nvPr/>
        </p:nvSpPr>
        <p:spPr>
          <a:xfrm>
            <a:off x="778478" y="1885343"/>
            <a:ext cx="1453836" cy="1384995"/>
          </a:xfrm>
          <a:prstGeom prst="rect">
            <a:avLst/>
          </a:prstGeom>
          <a:noFill/>
        </p:spPr>
        <p:txBody>
          <a:bodyPr wrap="square" rtlCol="0">
            <a:spAutoFit/>
          </a:bodyPr>
          <a:lstStyle/>
          <a:p>
            <a:r>
              <a:rPr lang="en-US" sz="1050" b="1" i="1" dirty="0"/>
              <a:t>Safety: </a:t>
            </a:r>
            <a:r>
              <a:rPr lang="zh-CN" altLang="en-US" sz="1050" b="1" i="1" dirty="0"/>
              <a:t>（</a:t>
            </a:r>
            <a:r>
              <a:rPr lang="zh-CN" altLang="en-US" sz="1050" b="1" i="1" dirty="0">
                <a:latin typeface="STXingkai" panose="02010800040101010101" pitchFamily="2" charset="-122"/>
                <a:ea typeface="STXingkai" panose="02010800040101010101" pitchFamily="2" charset="-122"/>
              </a:rPr>
              <a:t>安全</a:t>
            </a:r>
            <a:r>
              <a:rPr lang="zh-CN" altLang="en-US" sz="1050" b="1" i="1" dirty="0"/>
              <a:t>）</a:t>
            </a:r>
            <a:endParaRPr lang="en-US" sz="1050" b="1" i="1" dirty="0"/>
          </a:p>
          <a:p>
            <a:r>
              <a:rPr lang="en-US" sz="1050" dirty="0"/>
              <a:t>  Something bad never happens  </a:t>
            </a:r>
          </a:p>
          <a:p>
            <a:endParaRPr lang="en-US" sz="1050" dirty="0"/>
          </a:p>
          <a:p>
            <a:r>
              <a:rPr lang="en-US" sz="1050" b="1" i="1" dirty="0"/>
              <a:t>Liveness:</a:t>
            </a:r>
            <a:r>
              <a:rPr lang="en-US" sz="1050" dirty="0"/>
              <a:t> </a:t>
            </a:r>
            <a:r>
              <a:rPr lang="zh-CN" altLang="en-US" sz="1050" b="1" i="1" dirty="0"/>
              <a:t>（</a:t>
            </a:r>
            <a:r>
              <a:rPr lang="zh-CN" altLang="en-US" sz="1050" b="1" i="1" dirty="0">
                <a:latin typeface="STXingkai" panose="02010800040101010101" pitchFamily="2" charset="-122"/>
                <a:ea typeface="STXingkai" panose="02010800040101010101" pitchFamily="2" charset="-122"/>
              </a:rPr>
              <a:t>活性</a:t>
            </a:r>
            <a:r>
              <a:rPr lang="zh-CN" altLang="en-US" sz="1050" b="1" i="1" dirty="0"/>
              <a:t>）</a:t>
            </a:r>
            <a:endParaRPr lang="en-US" sz="1050" dirty="0"/>
          </a:p>
          <a:p>
            <a:r>
              <a:rPr lang="en-US" sz="1050" dirty="0"/>
              <a:t>  Something good eventually happen</a:t>
            </a:r>
          </a:p>
          <a:p>
            <a:endParaRPr lang="en-US" sz="1050" dirty="0"/>
          </a:p>
        </p:txBody>
      </p:sp>
      <p:sp>
        <p:nvSpPr>
          <p:cNvPr id="14" name="TextBox 13">
            <a:extLst>
              <a:ext uri="{FF2B5EF4-FFF2-40B4-BE49-F238E27FC236}">
                <a16:creationId xmlns:a16="http://schemas.microsoft.com/office/drawing/2014/main" id="{7A0727D1-5C7D-0E4C-BE8D-B6E61DB5E550}"/>
              </a:ext>
            </a:extLst>
          </p:cNvPr>
          <p:cNvSpPr txBox="1"/>
          <p:nvPr/>
        </p:nvSpPr>
        <p:spPr>
          <a:xfrm>
            <a:off x="708821" y="1369312"/>
            <a:ext cx="1261884" cy="415498"/>
          </a:xfrm>
          <a:prstGeom prst="rect">
            <a:avLst/>
          </a:prstGeom>
          <a:noFill/>
        </p:spPr>
        <p:txBody>
          <a:bodyPr wrap="none" rtlCol="0">
            <a:spAutoFit/>
          </a:bodyPr>
          <a:lstStyle/>
          <a:p>
            <a:r>
              <a:rPr lang="zh-CN" altLang="en-US" sz="1050" dirty="0">
                <a:latin typeface="STXingkai" panose="02010800040101010101" pitchFamily="2" charset="-122"/>
                <a:ea typeface="STXingkai" panose="02010800040101010101" pitchFamily="2" charset="-122"/>
              </a:rPr>
              <a:t>系统的两类合约：</a:t>
            </a:r>
            <a:endParaRPr lang="en-US" altLang="zh-CN" sz="1050" dirty="0">
              <a:latin typeface="STXingkai" panose="02010800040101010101" pitchFamily="2" charset="-122"/>
              <a:ea typeface="STXingkai" panose="02010800040101010101" pitchFamily="2" charset="-122"/>
            </a:endParaRPr>
          </a:p>
          <a:p>
            <a:r>
              <a:rPr lang="zh-CN" altLang="en-US" sz="1050" dirty="0">
                <a:latin typeface="STXingkai" panose="02010800040101010101" pitchFamily="2" charset="-122"/>
                <a:ea typeface="STXingkai" panose="02010800040101010101" pitchFamily="2" charset="-122"/>
              </a:rPr>
              <a:t>  安全与活性</a:t>
            </a:r>
            <a:endParaRPr lang="en-US" sz="1050" dirty="0">
              <a:latin typeface="STXingkai" panose="02010800040101010101" pitchFamily="2" charset="-122"/>
              <a:ea typeface="STXingkai" panose="02010800040101010101" pitchFamily="2" charset="-122"/>
            </a:endParaRPr>
          </a:p>
        </p:txBody>
      </p:sp>
      <p:sp>
        <p:nvSpPr>
          <p:cNvPr id="3" name="Slide Number Placeholder 2">
            <a:extLst>
              <a:ext uri="{FF2B5EF4-FFF2-40B4-BE49-F238E27FC236}">
                <a16:creationId xmlns:a16="http://schemas.microsoft.com/office/drawing/2014/main" id="{8BF318E2-7215-F24F-A4F1-CFA0E5F819EA}"/>
              </a:ext>
            </a:extLst>
          </p:cNvPr>
          <p:cNvSpPr>
            <a:spLocks noGrp="1"/>
          </p:cNvSpPr>
          <p:nvPr>
            <p:ph type="sldNum" sz="quarter" idx="12"/>
          </p:nvPr>
        </p:nvSpPr>
        <p:spPr/>
        <p:txBody>
          <a:bodyPr/>
          <a:lstStyle/>
          <a:p>
            <a:fld id="{713C7D3C-22D2-7449-8935-5F36E8921380}" type="slidenum">
              <a:rPr lang="en-US" smtClean="0"/>
              <a:pPr/>
              <a:t>40</a:t>
            </a:fld>
            <a:endParaRPr lang="en-US" dirty="0"/>
          </a:p>
        </p:txBody>
      </p:sp>
    </p:spTree>
    <p:extLst>
      <p:ext uri="{BB962C8B-B14F-4D97-AF65-F5344CB8AC3E}">
        <p14:creationId xmlns:p14="http://schemas.microsoft.com/office/powerpoint/2010/main" val="11935399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D1C3-91E6-7C48-B3AC-CA65D5DA9B71}"/>
              </a:ext>
            </a:extLst>
          </p:cNvPr>
          <p:cNvSpPr>
            <a:spLocks noGrp="1"/>
          </p:cNvSpPr>
          <p:nvPr>
            <p:ph type="title"/>
          </p:nvPr>
        </p:nvSpPr>
        <p:spPr/>
        <p:txBody>
          <a:bodyPr/>
          <a:lstStyle/>
          <a:p>
            <a:pPr algn="ctr"/>
            <a:r>
              <a:rPr lang="zh-CN" altLang="en-US" dirty="0"/>
              <a:t>零交易成本与规模化账本技术催生的新行业</a:t>
            </a:r>
            <a:endParaRPr lang="en-US" dirty="0"/>
          </a:p>
        </p:txBody>
      </p:sp>
      <p:sp>
        <p:nvSpPr>
          <p:cNvPr id="3" name="Content Placeholder 2">
            <a:extLst>
              <a:ext uri="{FF2B5EF4-FFF2-40B4-BE49-F238E27FC236}">
                <a16:creationId xmlns:a16="http://schemas.microsoft.com/office/drawing/2014/main" id="{7FEDCA3C-36BA-804D-8BED-40C4294CD4D9}"/>
              </a:ext>
            </a:extLst>
          </p:cNvPr>
          <p:cNvSpPr>
            <a:spLocks noGrp="1"/>
          </p:cNvSpPr>
          <p:nvPr>
            <p:ph idx="1"/>
          </p:nvPr>
        </p:nvSpPr>
        <p:spPr/>
        <p:txBody>
          <a:bodyPr/>
          <a:lstStyle/>
          <a:p>
            <a:r>
              <a:rPr lang="zh-CN" altLang="en-US" dirty="0"/>
              <a:t>搜寻引擎将</a:t>
            </a:r>
            <a:r>
              <a:rPr lang="zh-CN" altLang="en-US" dirty="0">
                <a:solidFill>
                  <a:srgbClr val="FF0000"/>
                </a:solidFill>
              </a:rPr>
              <a:t>自然语言</a:t>
            </a:r>
            <a:r>
              <a:rPr lang="zh-CN" altLang="en-US" dirty="0"/>
              <a:t>的数据当作数据</a:t>
            </a:r>
            <a:r>
              <a:rPr lang="zh-CN" altLang="en-US"/>
              <a:t>资产（货币）</a:t>
            </a:r>
            <a:endParaRPr lang="en-US" altLang="zh-CN" dirty="0"/>
          </a:p>
          <a:p>
            <a:pPr lvl="1"/>
            <a:r>
              <a:rPr lang="zh-CN" altLang="en-US" dirty="0"/>
              <a:t>谷歌、百度、阿里巴巴、亚马逊、。。。</a:t>
            </a:r>
            <a:endParaRPr lang="en-US" altLang="zh-CN" dirty="0"/>
          </a:p>
          <a:p>
            <a:r>
              <a:rPr lang="zh-CN" altLang="en-US" dirty="0"/>
              <a:t>零交易成本的支付系统</a:t>
            </a:r>
            <a:endParaRPr lang="en-US" altLang="zh-CN" dirty="0"/>
          </a:p>
          <a:p>
            <a:pPr lvl="1"/>
            <a:r>
              <a:rPr lang="zh-CN" altLang="en-US" dirty="0"/>
              <a:t>微信、支付宝、</a:t>
            </a:r>
            <a:r>
              <a:rPr lang="en-US" altLang="zh-CN" dirty="0">
                <a:latin typeface="Weibei SC" panose="03000800000000000000" pitchFamily="66" charset="-128"/>
                <a:ea typeface="Weibei SC" panose="03000800000000000000" pitchFamily="66" charset="-128"/>
              </a:rPr>
              <a:t>Apple</a:t>
            </a:r>
            <a:r>
              <a:rPr lang="zh-CN" altLang="en-US" dirty="0">
                <a:latin typeface="Weibei SC" panose="03000800000000000000" pitchFamily="66" charset="-128"/>
                <a:ea typeface="Weibei SC" panose="03000800000000000000" pitchFamily="66" charset="-128"/>
              </a:rPr>
              <a:t> </a:t>
            </a:r>
            <a:r>
              <a:rPr lang="en-US" altLang="zh-CN" dirty="0">
                <a:latin typeface="Weibei SC" panose="03000800000000000000" pitchFamily="66" charset="-128"/>
                <a:ea typeface="Weibei SC" panose="03000800000000000000" pitchFamily="66" charset="-128"/>
              </a:rPr>
              <a:t>Pay</a:t>
            </a:r>
            <a:r>
              <a:rPr lang="zh-CN" altLang="en-US" dirty="0">
                <a:latin typeface="Weibei SC" panose="03000800000000000000" pitchFamily="66" charset="-128"/>
                <a:ea typeface="Weibei SC" panose="03000800000000000000" pitchFamily="66" charset="-128"/>
              </a:rPr>
              <a:t>，。。。</a:t>
            </a:r>
            <a:endParaRPr lang="en-US" altLang="zh-CN" dirty="0"/>
          </a:p>
          <a:p>
            <a:r>
              <a:rPr lang="zh-CN" altLang="en-US" dirty="0"/>
              <a:t>流媒体和微支付</a:t>
            </a:r>
            <a:r>
              <a:rPr lang="en-US" altLang="zh-CN" dirty="0">
                <a:latin typeface="Weibei SC" panose="03000800000000000000" pitchFamily="66" charset="-128"/>
                <a:ea typeface="Weibei SC" panose="03000800000000000000" pitchFamily="66" charset="-128"/>
              </a:rPr>
              <a:t>UCG</a:t>
            </a:r>
            <a:r>
              <a:rPr lang="zh-CN" altLang="en-US" dirty="0"/>
              <a:t>的新类型数据服务</a:t>
            </a:r>
            <a:endParaRPr lang="en-US" altLang="zh-CN" dirty="0"/>
          </a:p>
          <a:p>
            <a:pPr lvl="1"/>
            <a:r>
              <a:rPr lang="zh-CN" altLang="en-US" dirty="0"/>
              <a:t>抖音，</a:t>
            </a:r>
            <a:r>
              <a:rPr lang="en-US" altLang="zh-CN" dirty="0" err="1">
                <a:latin typeface="Weibei SC" panose="03000800000000000000" pitchFamily="66" charset="-128"/>
                <a:ea typeface="Weibei SC" panose="03000800000000000000" pitchFamily="66" charset="-128"/>
              </a:rPr>
              <a:t>Steemit</a:t>
            </a:r>
            <a:r>
              <a:rPr lang="zh-CN" altLang="en-US" dirty="0">
                <a:latin typeface="Weibei SC" panose="03000800000000000000" pitchFamily="66" charset="-128"/>
                <a:ea typeface="Weibei SC" panose="03000800000000000000" pitchFamily="66" charset="-128"/>
              </a:rPr>
              <a:t>，。。。</a:t>
            </a:r>
            <a:endParaRPr lang="en-US" altLang="zh-CN" dirty="0"/>
          </a:p>
          <a:p>
            <a:r>
              <a:rPr lang="zh-CN" altLang="en-US" dirty="0"/>
              <a:t>知识付费的数据资产交易服务</a:t>
            </a:r>
            <a:endParaRPr lang="en-US" altLang="zh-CN" dirty="0"/>
          </a:p>
          <a:p>
            <a:pPr lvl="1"/>
            <a:r>
              <a:rPr lang="zh-CN" altLang="en-US" dirty="0"/>
              <a:t>喜马拉雅、得道。。。</a:t>
            </a:r>
            <a:endParaRPr lang="en-US" altLang="zh-CN" dirty="0"/>
          </a:p>
        </p:txBody>
      </p:sp>
      <p:sp>
        <p:nvSpPr>
          <p:cNvPr id="4" name="Slide Number Placeholder 3">
            <a:extLst>
              <a:ext uri="{FF2B5EF4-FFF2-40B4-BE49-F238E27FC236}">
                <a16:creationId xmlns:a16="http://schemas.microsoft.com/office/drawing/2014/main" id="{F74155C8-3624-B642-82B9-41826F1E7EBF}"/>
              </a:ext>
            </a:extLst>
          </p:cNvPr>
          <p:cNvSpPr>
            <a:spLocks noGrp="1"/>
          </p:cNvSpPr>
          <p:nvPr>
            <p:ph type="sldNum" sz="quarter" idx="12"/>
          </p:nvPr>
        </p:nvSpPr>
        <p:spPr/>
        <p:txBody>
          <a:bodyPr/>
          <a:lstStyle/>
          <a:p>
            <a:fld id="{713C7D3C-22D2-7449-8935-5F36E8921380}" type="slidenum">
              <a:rPr lang="en-US" smtClean="0"/>
              <a:pPr/>
              <a:t>41</a:t>
            </a:fld>
            <a:endParaRPr lang="en-US" dirty="0"/>
          </a:p>
        </p:txBody>
      </p:sp>
    </p:spTree>
    <p:extLst>
      <p:ext uri="{BB962C8B-B14F-4D97-AF65-F5344CB8AC3E}">
        <p14:creationId xmlns:p14="http://schemas.microsoft.com/office/powerpoint/2010/main" val="26494294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92"/>
            <a:ext cx="8229600" cy="857250"/>
          </a:xfrm>
        </p:spPr>
        <p:txBody>
          <a:bodyPr>
            <a:noAutofit/>
          </a:bodyPr>
          <a:lstStyle/>
          <a:p>
            <a:pPr algn="ctr">
              <a:lnSpc>
                <a:spcPct val="150000"/>
              </a:lnSpc>
            </a:pPr>
            <a:r>
              <a:rPr lang="zh-CN" altLang="en-US" spc="225" dirty="0">
                <a:solidFill>
                  <a:srgbClr val="FF0000"/>
                </a:solidFill>
                <a:latin typeface="华文新魏" panose="02010800040101010101" pitchFamily="2" charset="-122"/>
                <a:ea typeface="华文新魏" panose="02010800040101010101" pitchFamily="2" charset="-122"/>
              </a:rPr>
              <a:t>平衡账本的策略</a:t>
            </a:r>
            <a:r>
              <a:rPr lang="zh-CN" altLang="en-US" spc="225" dirty="0">
                <a:solidFill>
                  <a:schemeClr val="tx1"/>
                </a:solidFill>
                <a:latin typeface="华文新魏" panose="02010800040101010101" pitchFamily="2" charset="-122"/>
                <a:ea typeface="华文新魏" panose="02010800040101010101" pitchFamily="2" charset="-122"/>
              </a:rPr>
              <a:t>决定组织的活性与安全性</a:t>
            </a:r>
          </a:p>
        </p:txBody>
      </p:sp>
      <p:grpSp>
        <p:nvGrpSpPr>
          <p:cNvPr id="5" name="组合 4"/>
          <p:cNvGrpSpPr/>
          <p:nvPr/>
        </p:nvGrpSpPr>
        <p:grpSpPr>
          <a:xfrm>
            <a:off x="369184" y="1149152"/>
            <a:ext cx="8405777" cy="3884813"/>
            <a:chOff x="271" y="1993"/>
            <a:chExt cx="17650" cy="8157"/>
          </a:xfrm>
        </p:grpSpPr>
        <p:grpSp>
          <p:nvGrpSpPr>
            <p:cNvPr id="17" name="Group 16"/>
            <p:cNvGrpSpPr/>
            <p:nvPr/>
          </p:nvGrpSpPr>
          <p:grpSpPr>
            <a:xfrm>
              <a:off x="271" y="2976"/>
              <a:ext cx="7127" cy="6329"/>
              <a:chOff x="172205" y="1889717"/>
              <a:chExt cx="4525598" cy="4018804"/>
            </a:xfrm>
          </p:grpSpPr>
          <p:sp>
            <p:nvSpPr>
              <p:cNvPr id="13" name="TextBox 12"/>
              <p:cNvSpPr txBox="1"/>
              <p:nvPr/>
            </p:nvSpPr>
            <p:spPr>
              <a:xfrm>
                <a:off x="172205" y="5046812"/>
                <a:ext cx="4525598" cy="861709"/>
              </a:xfrm>
              <a:prstGeom prst="rect">
                <a:avLst/>
              </a:prstGeom>
              <a:noFill/>
            </p:spPr>
            <p:txBody>
              <a:bodyPr wrap="square" rtlCol="0">
                <a:spAutoFit/>
              </a:bodyPr>
              <a:lstStyle/>
              <a:p>
                <a:pPr algn="ctr"/>
                <a:r>
                  <a:rPr lang="en-US" sz="1200" dirty="0">
                    <a:solidFill>
                      <a:schemeClr val="bg1"/>
                    </a:solidFill>
                  </a:rPr>
                  <a:t>Image Source: </a:t>
                </a:r>
                <a:r>
                  <a:rPr lang="en-US" sz="1200" dirty="0">
                    <a:solidFill>
                      <a:schemeClr val="tx1"/>
                    </a:solidFill>
                  </a:rPr>
                  <a:t>https://www.tutor2u.net/business/reference/balanced-scorecard-introduction-overview</a:t>
                </a:r>
              </a:p>
            </p:txBody>
          </p:sp>
          <p:pic>
            <p:nvPicPr>
              <p:cNvPr id="1026" name="Picture 2"/>
              <p:cNvPicPr>
                <a:picLocks noChangeAspect="1" noChangeArrowheads="1"/>
              </p:cNvPicPr>
              <p:nvPr/>
            </p:nvPicPr>
            <p:blipFill>
              <a:blip r:embed="rId3"/>
              <a:srcRect/>
              <a:stretch>
                <a:fillRect/>
              </a:stretch>
            </p:blipFill>
            <p:spPr bwMode="auto">
              <a:xfrm>
                <a:off x="328100" y="1889717"/>
                <a:ext cx="4213809" cy="31570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7796" y="1993"/>
              <a:ext cx="4083" cy="8157"/>
              <a:chOff x="4548433" y="1417638"/>
              <a:chExt cx="2593301" cy="5179556"/>
            </a:xfrm>
          </p:grpSpPr>
          <p:pic>
            <p:nvPicPr>
              <p:cNvPr id="6" name="Picture 5"/>
              <p:cNvPicPr>
                <a:picLocks noChangeAspect="1"/>
              </p:cNvPicPr>
              <p:nvPr/>
            </p:nvPicPr>
            <p:blipFill rotWithShape="1">
              <a:blip r:embed="rId4" cstate="screen"/>
              <a:srcRect/>
              <a:stretch>
                <a:fillRect/>
              </a:stretch>
            </p:blipFill>
            <p:spPr>
              <a:xfrm>
                <a:off x="4548433" y="1417638"/>
                <a:ext cx="2552016" cy="4899450"/>
              </a:xfrm>
              <a:prstGeom prst="rect">
                <a:avLst/>
              </a:prstGeom>
            </p:spPr>
          </p:pic>
          <p:sp>
            <p:nvSpPr>
              <p:cNvPr id="4" name="TextBox 3"/>
              <p:cNvSpPr txBox="1"/>
              <p:nvPr/>
            </p:nvSpPr>
            <p:spPr>
              <a:xfrm>
                <a:off x="5144835" y="5489258"/>
                <a:ext cx="1996899" cy="1107936"/>
              </a:xfrm>
              <a:prstGeom prst="rect">
                <a:avLst/>
              </a:prstGeom>
              <a:noFill/>
            </p:spPr>
            <p:txBody>
              <a:bodyPr wrap="square" rtlCol="0">
                <a:spAutoFit/>
              </a:bodyPr>
              <a:lstStyle/>
              <a:p>
                <a:pPr algn="ctr"/>
                <a:r>
                  <a:rPr lang="en-US" sz="1200" dirty="0">
                    <a:solidFill>
                      <a:schemeClr val="bg1"/>
                    </a:solidFill>
                    <a:cs typeface="+mn-lt"/>
                  </a:rPr>
                  <a:t>Robert S. Kaplan</a:t>
                </a:r>
              </a:p>
              <a:p>
                <a:pPr algn="ctr"/>
                <a:r>
                  <a:rPr lang="en-US" sz="1200" dirty="0">
                    <a:solidFill>
                      <a:schemeClr val="bg1"/>
                    </a:solidFill>
                    <a:cs typeface="+mn-lt"/>
                  </a:rPr>
                  <a:t>2019, Nov. 15</a:t>
                </a:r>
              </a:p>
              <a:p>
                <a:pPr algn="ctr"/>
                <a:r>
                  <a:rPr lang="zh-CN" altLang="en-US" sz="1200" dirty="0">
                    <a:solidFill>
                      <a:schemeClr val="bg1"/>
                    </a:solidFill>
                    <a:latin typeface="华文行楷" panose="02010800040101010101" pitchFamily="2" charset="-122"/>
                    <a:ea typeface="华文行楷" panose="02010800040101010101" pitchFamily="2" charset="-122"/>
                    <a:cs typeface="+mn-lt"/>
                  </a:rPr>
                  <a:t>深坑酒店</a:t>
                </a:r>
                <a:r>
                  <a:rPr lang="en-US" sz="1200" dirty="0">
                    <a:solidFill>
                      <a:schemeClr val="bg1"/>
                    </a:solidFill>
                    <a:cs typeface="+mn-lt"/>
                  </a:rPr>
                  <a:t>, Shangha</a:t>
                </a:r>
                <a:r>
                  <a:rPr lang="en-US" sz="900" dirty="0">
                    <a:solidFill>
                      <a:schemeClr val="bg1"/>
                    </a:solidFill>
                  </a:rPr>
                  <a:t>i</a:t>
                </a:r>
              </a:p>
            </p:txBody>
          </p:sp>
        </p:grpSp>
        <p:grpSp>
          <p:nvGrpSpPr>
            <p:cNvPr id="3" name="组合 2"/>
            <p:cNvGrpSpPr/>
            <p:nvPr/>
          </p:nvGrpSpPr>
          <p:grpSpPr>
            <a:xfrm>
              <a:off x="12412" y="1993"/>
              <a:ext cx="5509" cy="7757"/>
              <a:chOff x="12412" y="1993"/>
              <a:chExt cx="5509" cy="7757"/>
            </a:xfrm>
          </p:grpSpPr>
          <p:pic>
            <p:nvPicPr>
              <p:cNvPr id="1030" name="Picture 6" descr="Image result for Translating Strategy to Action: Balanced Scorecard">
                <a:hlinkClick r:id="rId5"/>
              </p:cNvPr>
              <p:cNvPicPr>
                <a:picLocks noChangeAspect="1" noChangeArrowheads="1"/>
              </p:cNvPicPr>
              <p:nvPr/>
            </p:nvPicPr>
            <p:blipFill>
              <a:blip r:embed="rId6" cstate="screen"/>
              <a:srcRect/>
              <a:stretch>
                <a:fillRect/>
              </a:stretch>
            </p:blipFill>
            <p:spPr bwMode="auto">
              <a:xfrm>
                <a:off x="13629" y="1993"/>
                <a:ext cx="3018" cy="45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Kaplan: Managerial Accounting">
                <a:hlinkClick r:id="rId7"/>
              </p:cNvPr>
              <p:cNvPicPr>
                <a:picLocks noChangeAspect="1" noChangeArrowheads="1"/>
              </p:cNvPicPr>
              <p:nvPr/>
            </p:nvPicPr>
            <p:blipFill>
              <a:blip r:embed="rId8" cstate="screen"/>
              <a:srcRect/>
              <a:stretch>
                <a:fillRect/>
              </a:stretch>
            </p:blipFill>
            <p:spPr bwMode="auto">
              <a:xfrm>
                <a:off x="12412" y="6908"/>
                <a:ext cx="2105" cy="2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9" cstate="screen"/>
              <a:srcRect/>
              <a:stretch>
                <a:fillRect/>
              </a:stretch>
            </p:blipFill>
            <p:spPr bwMode="auto">
              <a:xfrm>
                <a:off x="15817" y="6908"/>
                <a:ext cx="2105" cy="284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 name="TextBox 6"/>
          <p:cNvSpPr txBox="1"/>
          <p:nvPr/>
        </p:nvSpPr>
        <p:spPr>
          <a:xfrm>
            <a:off x="964069" y="996820"/>
            <a:ext cx="2204451" cy="415498"/>
          </a:xfrm>
          <a:prstGeom prst="rect">
            <a:avLst/>
          </a:prstGeom>
          <a:noFill/>
        </p:spPr>
        <p:txBody>
          <a:bodyPr wrap="none" rtlCol="0">
            <a:spAutoFit/>
          </a:bodyPr>
          <a:lstStyle/>
          <a:p>
            <a:pPr algn="ctr"/>
            <a:r>
              <a:rPr lang="zh-CN" altLang="en-US" sz="1050" dirty="0">
                <a:latin typeface="Weibei SC" panose="03000800000000000000" pitchFamily="66" charset="-128"/>
                <a:ea typeface="Weibei SC" panose="03000800000000000000" pitchFamily="66" charset="-128"/>
              </a:rPr>
              <a:t>平衡积分卡让</a:t>
            </a:r>
            <a:r>
              <a:rPr lang="zh-CN" altLang="en-US" sz="1050" dirty="0">
                <a:solidFill>
                  <a:srgbClr val="FF0000"/>
                </a:solidFill>
                <a:latin typeface="Weibei SC" panose="03000800000000000000" pitchFamily="66" charset="-128"/>
                <a:ea typeface="Weibei SC" panose="03000800000000000000" pitchFamily="66" charset="-128"/>
              </a:rPr>
              <a:t>多方利益相关方</a:t>
            </a:r>
            <a:r>
              <a:rPr lang="zh-CN" altLang="en-US" sz="1050" dirty="0">
                <a:latin typeface="Weibei SC" panose="03000800000000000000" pitchFamily="66" charset="-128"/>
                <a:ea typeface="Weibei SC" panose="03000800000000000000" pitchFamily="66" charset="-128"/>
              </a:rPr>
              <a:t>，</a:t>
            </a:r>
            <a:endParaRPr lang="en-US" altLang="zh-CN" sz="1050" dirty="0">
              <a:latin typeface="Weibei SC" panose="03000800000000000000" pitchFamily="66" charset="-128"/>
              <a:ea typeface="Weibei SC" panose="03000800000000000000" pitchFamily="66" charset="-128"/>
            </a:endParaRPr>
          </a:p>
          <a:p>
            <a:pPr algn="ctr"/>
            <a:r>
              <a:rPr lang="zh-CN" altLang="en-US" sz="1050" dirty="0">
                <a:latin typeface="Weibei SC" panose="03000800000000000000" pitchFamily="66" charset="-128"/>
                <a:ea typeface="Weibei SC" panose="03000800000000000000" pitchFamily="66" charset="-128"/>
              </a:rPr>
              <a:t>在有共识数据的基础上，创造价值</a:t>
            </a:r>
            <a:endParaRPr lang="en-US" sz="1050" dirty="0">
              <a:latin typeface="Weibei SC" panose="03000800000000000000" pitchFamily="66" charset="-128"/>
              <a:ea typeface="Weibei SC" panose="03000800000000000000" pitchFamily="66" charset="-128"/>
            </a:endParaRPr>
          </a:p>
        </p:txBody>
      </p:sp>
      <p:sp>
        <p:nvSpPr>
          <p:cNvPr id="8" name="Slide Number Placeholder 7">
            <a:extLst>
              <a:ext uri="{FF2B5EF4-FFF2-40B4-BE49-F238E27FC236}">
                <a16:creationId xmlns:a16="http://schemas.microsoft.com/office/drawing/2014/main" id="{CCFABF8B-BAB1-9944-820E-FBE610370824}"/>
              </a:ext>
            </a:extLst>
          </p:cNvPr>
          <p:cNvSpPr>
            <a:spLocks noGrp="1"/>
          </p:cNvSpPr>
          <p:nvPr>
            <p:ph type="sldNum" sz="quarter" idx="12"/>
          </p:nvPr>
        </p:nvSpPr>
        <p:spPr/>
        <p:txBody>
          <a:bodyPr/>
          <a:lstStyle/>
          <a:p>
            <a:fld id="{713C7D3C-22D2-7449-8935-5F36E8921380}" type="slidenum">
              <a:rPr lang="en-US" smtClean="0"/>
              <a:pPr/>
              <a:t>42</a:t>
            </a:fld>
            <a:endParaRPr lang="en-US" dirty="0"/>
          </a:p>
        </p:txBody>
      </p:sp>
    </p:spTree>
    <p:extLst>
      <p:ext uri="{BB962C8B-B14F-4D97-AF65-F5344CB8AC3E}">
        <p14:creationId xmlns:p14="http://schemas.microsoft.com/office/powerpoint/2010/main" val="1486692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92"/>
            <a:ext cx="8229600" cy="857250"/>
          </a:xfrm>
        </p:spPr>
        <p:txBody>
          <a:bodyPr>
            <a:noAutofit/>
          </a:bodyPr>
          <a:lstStyle/>
          <a:p>
            <a:pPr algn="ctr">
              <a:lnSpc>
                <a:spcPct val="150000"/>
              </a:lnSpc>
            </a:pPr>
            <a:r>
              <a:rPr lang="zh-CN" altLang="en-US" spc="225" dirty="0">
                <a:solidFill>
                  <a:schemeClr val="tx1"/>
                </a:solidFill>
                <a:latin typeface="华文新魏" panose="02010800040101010101" pitchFamily="2" charset="-122"/>
                <a:ea typeface="华文新魏" panose="02010800040101010101" pitchFamily="2" charset="-122"/>
              </a:rPr>
              <a:t>区块链</a:t>
            </a:r>
            <a:r>
              <a:rPr lang="zh-CN" altLang="en-US" spc="225" dirty="0">
                <a:solidFill>
                  <a:srgbClr val="FF0000"/>
                </a:solidFill>
                <a:latin typeface="华文新魏" panose="02010800040101010101" pitchFamily="2" charset="-122"/>
                <a:ea typeface="华文新魏" panose="02010800040101010101" pitchFamily="2" charset="-122"/>
              </a:rPr>
              <a:t>平衡了</a:t>
            </a:r>
            <a:r>
              <a:rPr lang="zh-CN" altLang="en-US" spc="225" dirty="0">
                <a:solidFill>
                  <a:schemeClr val="tx1"/>
                </a:solidFill>
                <a:latin typeface="华文新魏" panose="02010800040101010101" pitchFamily="2" charset="-122"/>
                <a:ea typeface="华文新魏" panose="02010800040101010101" pitchFamily="2" charset="-122"/>
              </a:rPr>
              <a:t>多类型的资源博弈</a:t>
            </a:r>
          </a:p>
        </p:txBody>
      </p:sp>
      <p:grpSp>
        <p:nvGrpSpPr>
          <p:cNvPr id="5" name="组合 4"/>
          <p:cNvGrpSpPr/>
          <p:nvPr/>
        </p:nvGrpSpPr>
        <p:grpSpPr>
          <a:xfrm>
            <a:off x="369184" y="1149152"/>
            <a:ext cx="8405777" cy="3694311"/>
            <a:chOff x="271" y="1993"/>
            <a:chExt cx="17650" cy="7757"/>
          </a:xfrm>
        </p:grpSpPr>
        <p:grpSp>
          <p:nvGrpSpPr>
            <p:cNvPr id="17" name="Group 16"/>
            <p:cNvGrpSpPr/>
            <p:nvPr/>
          </p:nvGrpSpPr>
          <p:grpSpPr>
            <a:xfrm>
              <a:off x="271" y="2976"/>
              <a:ext cx="7127" cy="6329"/>
              <a:chOff x="172205" y="1889717"/>
              <a:chExt cx="4525598" cy="4018804"/>
            </a:xfrm>
          </p:grpSpPr>
          <p:sp>
            <p:nvSpPr>
              <p:cNvPr id="13" name="TextBox 12"/>
              <p:cNvSpPr txBox="1"/>
              <p:nvPr/>
            </p:nvSpPr>
            <p:spPr>
              <a:xfrm>
                <a:off x="172205" y="5046812"/>
                <a:ext cx="4525598" cy="861709"/>
              </a:xfrm>
              <a:prstGeom prst="rect">
                <a:avLst/>
              </a:prstGeom>
              <a:noFill/>
            </p:spPr>
            <p:txBody>
              <a:bodyPr wrap="square" rtlCol="0">
                <a:spAutoFit/>
              </a:bodyPr>
              <a:lstStyle/>
              <a:p>
                <a:pPr algn="ctr"/>
                <a:r>
                  <a:rPr lang="en-US" sz="1200" dirty="0">
                    <a:solidFill>
                      <a:schemeClr val="bg1"/>
                    </a:solidFill>
                  </a:rPr>
                  <a:t>Image Source: </a:t>
                </a:r>
                <a:r>
                  <a:rPr lang="en-US" sz="1200" dirty="0">
                    <a:solidFill>
                      <a:schemeClr val="tx1"/>
                    </a:solidFill>
                  </a:rPr>
                  <a:t>https://www.tutor2u.net/business/reference/balanced-scorecard-introduction-overview</a:t>
                </a:r>
              </a:p>
            </p:txBody>
          </p:sp>
          <p:pic>
            <p:nvPicPr>
              <p:cNvPr id="1026" name="Picture 2"/>
              <p:cNvPicPr>
                <a:picLocks noChangeAspect="1" noChangeArrowheads="1"/>
              </p:cNvPicPr>
              <p:nvPr/>
            </p:nvPicPr>
            <p:blipFill>
              <a:blip r:embed="rId3"/>
              <a:srcRect/>
              <a:stretch>
                <a:fillRect/>
              </a:stretch>
            </p:blipFill>
            <p:spPr bwMode="auto">
              <a:xfrm>
                <a:off x="328100" y="1889717"/>
                <a:ext cx="4213809" cy="3157095"/>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p:cNvPicPr>
              <a:picLocks noChangeAspect="1"/>
            </p:cNvPicPr>
            <p:nvPr/>
          </p:nvPicPr>
          <p:blipFill rotWithShape="1">
            <a:blip r:embed="rId4" cstate="screen"/>
            <a:srcRect/>
            <a:stretch>
              <a:fillRect/>
            </a:stretch>
          </p:blipFill>
          <p:spPr>
            <a:xfrm>
              <a:off x="7796" y="1993"/>
              <a:ext cx="4018" cy="7716"/>
            </a:xfrm>
            <a:prstGeom prst="rect">
              <a:avLst/>
            </a:prstGeom>
          </p:spPr>
        </p:pic>
        <p:grpSp>
          <p:nvGrpSpPr>
            <p:cNvPr id="3" name="组合 2"/>
            <p:cNvGrpSpPr/>
            <p:nvPr/>
          </p:nvGrpSpPr>
          <p:grpSpPr>
            <a:xfrm>
              <a:off x="12412" y="1993"/>
              <a:ext cx="5509" cy="7757"/>
              <a:chOff x="12412" y="1993"/>
              <a:chExt cx="5509" cy="7757"/>
            </a:xfrm>
          </p:grpSpPr>
          <p:pic>
            <p:nvPicPr>
              <p:cNvPr id="1030" name="Picture 6" descr="Image result for Translating Strategy to Action: Balanced Scorecard">
                <a:hlinkClick r:id="rId5"/>
              </p:cNvPr>
              <p:cNvPicPr>
                <a:picLocks noChangeAspect="1" noChangeArrowheads="1"/>
              </p:cNvPicPr>
              <p:nvPr/>
            </p:nvPicPr>
            <p:blipFill>
              <a:blip r:embed="rId6" cstate="screen"/>
              <a:srcRect/>
              <a:stretch>
                <a:fillRect/>
              </a:stretch>
            </p:blipFill>
            <p:spPr bwMode="auto">
              <a:xfrm>
                <a:off x="13629" y="1993"/>
                <a:ext cx="3018" cy="45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Kaplan: Managerial Accounting">
                <a:hlinkClick r:id="rId7"/>
              </p:cNvPr>
              <p:cNvPicPr>
                <a:picLocks noChangeAspect="1" noChangeArrowheads="1"/>
              </p:cNvPicPr>
              <p:nvPr/>
            </p:nvPicPr>
            <p:blipFill>
              <a:blip r:embed="rId8" cstate="screen"/>
              <a:srcRect/>
              <a:stretch>
                <a:fillRect/>
              </a:stretch>
            </p:blipFill>
            <p:spPr bwMode="auto">
              <a:xfrm>
                <a:off x="12412" y="6908"/>
                <a:ext cx="2105" cy="2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9" cstate="screen"/>
              <a:srcRect/>
              <a:stretch>
                <a:fillRect/>
              </a:stretch>
            </p:blipFill>
            <p:spPr bwMode="auto">
              <a:xfrm>
                <a:off x="15817" y="6908"/>
                <a:ext cx="2105" cy="284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 name="TextBox 6"/>
          <p:cNvSpPr txBox="1"/>
          <p:nvPr/>
        </p:nvSpPr>
        <p:spPr>
          <a:xfrm>
            <a:off x="964069" y="996820"/>
            <a:ext cx="2204451" cy="415498"/>
          </a:xfrm>
          <a:prstGeom prst="rect">
            <a:avLst/>
          </a:prstGeom>
          <a:noFill/>
        </p:spPr>
        <p:txBody>
          <a:bodyPr wrap="none" rtlCol="0">
            <a:spAutoFit/>
          </a:bodyPr>
          <a:lstStyle/>
          <a:p>
            <a:pPr algn="ctr"/>
            <a:r>
              <a:rPr lang="zh-CN" altLang="en-US" sz="1050" dirty="0">
                <a:latin typeface="Weibei SC" panose="03000800000000000000" pitchFamily="66" charset="-128"/>
                <a:ea typeface="Weibei SC" panose="03000800000000000000" pitchFamily="66" charset="-128"/>
              </a:rPr>
              <a:t>平衡积分卡让</a:t>
            </a:r>
            <a:r>
              <a:rPr lang="zh-CN" altLang="en-US" sz="1050" dirty="0">
                <a:solidFill>
                  <a:srgbClr val="FF0000"/>
                </a:solidFill>
                <a:latin typeface="Weibei SC" panose="03000800000000000000" pitchFamily="66" charset="-128"/>
                <a:ea typeface="Weibei SC" panose="03000800000000000000" pitchFamily="66" charset="-128"/>
              </a:rPr>
              <a:t>多方利益相关方</a:t>
            </a:r>
            <a:r>
              <a:rPr lang="zh-CN" altLang="en-US" sz="1050" dirty="0">
                <a:latin typeface="Weibei SC" panose="03000800000000000000" pitchFamily="66" charset="-128"/>
                <a:ea typeface="Weibei SC" panose="03000800000000000000" pitchFamily="66" charset="-128"/>
              </a:rPr>
              <a:t>，</a:t>
            </a:r>
            <a:endParaRPr lang="en-US" altLang="zh-CN" sz="1050" dirty="0">
              <a:latin typeface="Weibei SC" panose="03000800000000000000" pitchFamily="66" charset="-128"/>
              <a:ea typeface="Weibei SC" panose="03000800000000000000" pitchFamily="66" charset="-128"/>
            </a:endParaRPr>
          </a:p>
          <a:p>
            <a:pPr algn="ctr"/>
            <a:r>
              <a:rPr lang="zh-CN" altLang="en-US" sz="1050" dirty="0">
                <a:latin typeface="Weibei SC" panose="03000800000000000000" pitchFamily="66" charset="-128"/>
                <a:ea typeface="Weibei SC" panose="03000800000000000000" pitchFamily="66" charset="-128"/>
              </a:rPr>
              <a:t>在有共识数据的基础上，创造价值</a:t>
            </a:r>
            <a:endParaRPr lang="en-US" sz="1050" dirty="0">
              <a:latin typeface="Weibei SC" panose="03000800000000000000" pitchFamily="66" charset="-128"/>
              <a:ea typeface="Weibei SC" panose="03000800000000000000" pitchFamily="66" charset="-128"/>
            </a:endParaRPr>
          </a:p>
        </p:txBody>
      </p:sp>
      <p:pic>
        <p:nvPicPr>
          <p:cNvPr id="15" name="Picture 2">
            <a:extLst>
              <a:ext uri="{FF2B5EF4-FFF2-40B4-BE49-F238E27FC236}">
                <a16:creationId xmlns:a16="http://schemas.microsoft.com/office/drawing/2014/main" id="{07F129A5-F13C-1F44-B04F-35BF3D101D59}"/>
              </a:ext>
            </a:extLst>
          </p:cNvPr>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ackgroundRemoval t="10000" b="90000" l="1015" r="89848">
                        <a14:foregroundMark x1="3299" y1="80600" x2="14975" y2="73000"/>
                        <a14:foregroundMark x1="14975" y1="73000" x2="11421" y2="37200"/>
                        <a14:foregroundMark x1="11421" y1="37200" x2="27919" y2="12600"/>
                        <a14:foregroundMark x1="27919" y1="12600" x2="41371" y2="6200"/>
                        <a14:foregroundMark x1="41371" y1="6200" x2="59137" y2="5600"/>
                        <a14:foregroundMark x1="59137" y1="5600" x2="73858" y2="10000"/>
                        <a14:foregroundMark x1="73858" y1="10000" x2="82741" y2="20000"/>
                        <a14:foregroundMark x1="82741" y1="20000" x2="81472" y2="32200"/>
                        <a14:foregroundMark x1="81472" y1="32200" x2="84518" y2="44000"/>
                        <a14:foregroundMark x1="84518" y1="44000" x2="81472" y2="55800"/>
                        <a14:foregroundMark x1="81472" y1="55800" x2="83249" y2="67600"/>
                        <a14:foregroundMark x1="83249" y1="67600" x2="96447" y2="89400"/>
                        <a14:foregroundMark x1="96447" y1="89400" x2="82487" y2="98000"/>
                        <a14:foregroundMark x1="82487" y1="98000" x2="3553" y2="98800"/>
                        <a14:foregroundMark x1="3553" y1="98800" x2="1269" y2="87000"/>
                        <a14:foregroundMark x1="1269" y1="87000" x2="3553" y2="81200"/>
                      </a14:backgroundRemoval>
                    </a14:imgEffect>
                  </a14:imgLayer>
                </a14:imgProps>
              </a:ext>
              <a:ext uri="{28A0092B-C50C-407E-A947-70E740481C1C}">
                <a14:useLocalDpi xmlns:a14="http://schemas.microsoft.com/office/drawing/2010/main"/>
              </a:ext>
            </a:extLst>
          </a:blip>
          <a:srcRect/>
          <a:stretch/>
        </p:blipFill>
        <p:spPr bwMode="auto">
          <a:xfrm>
            <a:off x="4688104" y="1560611"/>
            <a:ext cx="490834" cy="62246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8DF72A0-992D-9F42-ACC8-A12E825D3BD9}"/>
              </a:ext>
            </a:extLst>
          </p:cNvPr>
          <p:cNvSpPr/>
          <p:nvPr/>
        </p:nvSpPr>
        <p:spPr>
          <a:xfrm>
            <a:off x="1643743" y="2183077"/>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交易所</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18" name="Rectangle 17">
            <a:extLst>
              <a:ext uri="{FF2B5EF4-FFF2-40B4-BE49-F238E27FC236}">
                <a16:creationId xmlns:a16="http://schemas.microsoft.com/office/drawing/2014/main" id="{A504BA9D-30BF-2F49-81D9-C0435B37BBE9}"/>
              </a:ext>
            </a:extLst>
          </p:cNvPr>
          <p:cNvSpPr/>
          <p:nvPr/>
        </p:nvSpPr>
        <p:spPr>
          <a:xfrm>
            <a:off x="742154" y="2774403"/>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币圈</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19" name="Rectangle 18">
            <a:extLst>
              <a:ext uri="{FF2B5EF4-FFF2-40B4-BE49-F238E27FC236}">
                <a16:creationId xmlns:a16="http://schemas.microsoft.com/office/drawing/2014/main" id="{1BE2ADCB-59EA-724D-8AA3-DFFF1E473CAD}"/>
              </a:ext>
            </a:extLst>
          </p:cNvPr>
          <p:cNvSpPr/>
          <p:nvPr/>
        </p:nvSpPr>
        <p:spPr>
          <a:xfrm>
            <a:off x="2664016" y="2774403"/>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码农</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0" name="Rectangle 19">
            <a:extLst>
              <a:ext uri="{FF2B5EF4-FFF2-40B4-BE49-F238E27FC236}">
                <a16:creationId xmlns:a16="http://schemas.microsoft.com/office/drawing/2014/main" id="{D9CB24E0-65DD-9343-8A86-56E3BD8806E3}"/>
              </a:ext>
            </a:extLst>
          </p:cNvPr>
          <p:cNvSpPr/>
          <p:nvPr/>
        </p:nvSpPr>
        <p:spPr>
          <a:xfrm>
            <a:off x="1591240" y="3379817"/>
            <a:ext cx="988675"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矿场</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1" name="Rectangle 20">
            <a:extLst>
              <a:ext uri="{FF2B5EF4-FFF2-40B4-BE49-F238E27FC236}">
                <a16:creationId xmlns:a16="http://schemas.microsoft.com/office/drawing/2014/main" id="{F0B906C5-29A5-9E4F-ACD8-7C8A737F4DA6}"/>
              </a:ext>
            </a:extLst>
          </p:cNvPr>
          <p:cNvSpPr/>
          <p:nvPr/>
        </p:nvSpPr>
        <p:spPr>
          <a:xfrm>
            <a:off x="1847288" y="2770324"/>
            <a:ext cx="512998" cy="33531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区块链</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2" name="Rectangle 21">
            <a:extLst>
              <a:ext uri="{FF2B5EF4-FFF2-40B4-BE49-F238E27FC236}">
                <a16:creationId xmlns:a16="http://schemas.microsoft.com/office/drawing/2014/main" id="{32A4253D-59D5-DC44-9C86-E2A35CDC1021}"/>
              </a:ext>
            </a:extLst>
          </p:cNvPr>
          <p:cNvSpPr/>
          <p:nvPr/>
        </p:nvSpPr>
        <p:spPr>
          <a:xfrm>
            <a:off x="6752676" y="1560611"/>
            <a:ext cx="1357181" cy="932217"/>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比特币白皮书</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3" name="Rectangle 22">
            <a:extLst>
              <a:ext uri="{FF2B5EF4-FFF2-40B4-BE49-F238E27FC236}">
                <a16:creationId xmlns:a16="http://schemas.microsoft.com/office/drawing/2014/main" id="{8B497DFC-A428-314E-91E1-687A6B27C150}"/>
              </a:ext>
            </a:extLst>
          </p:cNvPr>
          <p:cNvSpPr/>
          <p:nvPr/>
        </p:nvSpPr>
        <p:spPr>
          <a:xfrm>
            <a:off x="6770973" y="2650672"/>
            <a:ext cx="1357181" cy="549728"/>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050" dirty="0">
                <a:solidFill>
                  <a:schemeClr val="tx1"/>
                </a:solidFill>
                <a:latin typeface="Weibei SC" panose="03000800000000000000" pitchFamily="66" charset="-128"/>
                <a:ea typeface="Weibei SC" panose="03000800000000000000" pitchFamily="66" charset="-128"/>
              </a:rPr>
              <a:t>Satoshi Nakamoto</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4" name="Rectangle 23">
            <a:extLst>
              <a:ext uri="{FF2B5EF4-FFF2-40B4-BE49-F238E27FC236}">
                <a16:creationId xmlns:a16="http://schemas.microsoft.com/office/drawing/2014/main" id="{161E5500-7F3C-EF4E-9E84-F9DEB02F0FD0}"/>
              </a:ext>
            </a:extLst>
          </p:cNvPr>
          <p:cNvSpPr/>
          <p:nvPr/>
        </p:nvSpPr>
        <p:spPr>
          <a:xfrm>
            <a:off x="6162097" y="3534693"/>
            <a:ext cx="980831" cy="1185221"/>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以太坊</a:t>
            </a:r>
            <a:endParaRPr lang="en-US" altLang="zh-CN" sz="1050" dirty="0">
              <a:solidFill>
                <a:schemeClr val="tx1"/>
              </a:solidFill>
              <a:latin typeface="Weibei SC" panose="03000800000000000000" pitchFamily="66" charset="-128"/>
              <a:ea typeface="Weibei SC" panose="03000800000000000000" pitchFamily="66" charset="-128"/>
            </a:endParaRPr>
          </a:p>
          <a:p>
            <a:pPr algn="ctr"/>
            <a:r>
              <a:rPr lang="zh-CN" altLang="en-US" sz="1050" dirty="0">
                <a:solidFill>
                  <a:schemeClr val="tx1"/>
                </a:solidFill>
                <a:latin typeface="Weibei SC" panose="03000800000000000000" pitchFamily="66" charset="-128"/>
                <a:ea typeface="Weibei SC" panose="03000800000000000000" pitchFamily="66" charset="-128"/>
              </a:rPr>
              <a:t>白皮书</a:t>
            </a:r>
            <a:endParaRPr lang="en-US" altLang="zh-CN" sz="1050" dirty="0">
              <a:solidFill>
                <a:schemeClr val="tx1"/>
              </a:solidFill>
              <a:latin typeface="Weibei SC" panose="03000800000000000000" pitchFamily="66" charset="-128"/>
              <a:ea typeface="Weibei SC" panose="03000800000000000000" pitchFamily="66" charset="-128"/>
            </a:endParaRPr>
          </a:p>
          <a:p>
            <a:pPr algn="ctr"/>
            <a:endParaRPr lang="en-US" sz="1050" dirty="0">
              <a:solidFill>
                <a:schemeClr val="tx1"/>
              </a:solidFill>
              <a:latin typeface="Weibei SC" panose="03000800000000000000" pitchFamily="66" charset="-128"/>
              <a:ea typeface="Weibei SC" panose="03000800000000000000" pitchFamily="66" charset="-128"/>
            </a:endParaRPr>
          </a:p>
          <a:p>
            <a:pPr algn="ctr"/>
            <a:r>
              <a:rPr lang="en-US" sz="1050" dirty="0" err="1">
                <a:solidFill>
                  <a:schemeClr val="tx1"/>
                </a:solidFill>
                <a:latin typeface="Weibei SC" panose="03000800000000000000" pitchFamily="66" charset="-128"/>
                <a:ea typeface="Weibei SC" panose="03000800000000000000" pitchFamily="66" charset="-128"/>
              </a:rPr>
              <a:t>Vitalik</a:t>
            </a:r>
            <a:r>
              <a:rPr lang="en-US" sz="1050" dirty="0">
                <a:solidFill>
                  <a:schemeClr val="tx1"/>
                </a:solidFill>
                <a:latin typeface="Weibei SC" panose="03000800000000000000" pitchFamily="66" charset="-128"/>
                <a:ea typeface="Weibei SC" panose="03000800000000000000" pitchFamily="66" charset="-128"/>
              </a:rPr>
              <a:t> </a:t>
            </a:r>
            <a:r>
              <a:rPr lang="en-US" sz="1050" dirty="0" err="1">
                <a:solidFill>
                  <a:schemeClr val="tx1"/>
                </a:solidFill>
                <a:latin typeface="Weibei SC" panose="03000800000000000000" pitchFamily="66" charset="-128"/>
                <a:ea typeface="Weibei SC" panose="03000800000000000000" pitchFamily="66" charset="-128"/>
              </a:rPr>
              <a:t>Buterin</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5" name="Rectangle 24">
            <a:extLst>
              <a:ext uri="{FF2B5EF4-FFF2-40B4-BE49-F238E27FC236}">
                <a16:creationId xmlns:a16="http://schemas.microsoft.com/office/drawing/2014/main" id="{34A2966C-99F8-6342-B2F2-72BF5500C60F}"/>
              </a:ext>
            </a:extLst>
          </p:cNvPr>
          <p:cNvSpPr/>
          <p:nvPr/>
        </p:nvSpPr>
        <p:spPr>
          <a:xfrm>
            <a:off x="7831707" y="3707561"/>
            <a:ext cx="884959" cy="1012353"/>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牛顿项目白皮书</a:t>
            </a:r>
            <a:endParaRPr lang="en-US" altLang="zh-CN" sz="1050" dirty="0">
              <a:solidFill>
                <a:schemeClr val="tx1"/>
              </a:solidFill>
              <a:latin typeface="Weibei SC" panose="03000800000000000000" pitchFamily="66" charset="-128"/>
              <a:ea typeface="Weibei SC" panose="03000800000000000000" pitchFamily="66" charset="-128"/>
            </a:endParaRPr>
          </a:p>
          <a:p>
            <a:pPr algn="ctr"/>
            <a:r>
              <a:rPr lang="zh-CN" altLang="en-US" sz="1050" dirty="0">
                <a:solidFill>
                  <a:schemeClr val="tx1"/>
                </a:solidFill>
                <a:latin typeface="Weibei SC" panose="03000800000000000000" pitchFamily="66" charset="-128"/>
                <a:ea typeface="Weibei SC" panose="03000800000000000000" pitchFamily="66" charset="-128"/>
              </a:rPr>
              <a:t>徐继哲</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114245EF-2774-7C45-977F-EED22AEBC2CC}"/>
              </a:ext>
            </a:extLst>
          </p:cNvPr>
          <p:cNvSpPr>
            <a:spLocks noGrp="1"/>
          </p:cNvSpPr>
          <p:nvPr>
            <p:ph type="sldNum" sz="quarter" idx="12"/>
          </p:nvPr>
        </p:nvSpPr>
        <p:spPr/>
        <p:txBody>
          <a:bodyPr/>
          <a:lstStyle/>
          <a:p>
            <a:fld id="{713C7D3C-22D2-7449-8935-5F36E8921380}" type="slidenum">
              <a:rPr lang="en-US" smtClean="0"/>
              <a:pPr/>
              <a:t>43</a:t>
            </a:fld>
            <a:endParaRPr lang="en-US" dirty="0"/>
          </a:p>
        </p:txBody>
      </p:sp>
    </p:spTree>
    <p:extLst>
      <p:ext uri="{BB962C8B-B14F-4D97-AF65-F5344CB8AC3E}">
        <p14:creationId xmlns:p14="http://schemas.microsoft.com/office/powerpoint/2010/main" val="10621834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zh-CN" alt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平衡积分卡：利益相关方之间的动态平衡</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1030" name="Picture 6" descr="Image result for Translating Strategy to Action: Balanced Scorecard">
            <a:hlinkClick r:id="rId3"/>
          </p:cNvPr>
          <p:cNvPicPr>
            <a:picLocks noChangeAspect="1" noChangeArrowheads="1"/>
          </p:cNvPicPr>
          <p:nvPr/>
        </p:nvPicPr>
        <p:blipFill>
          <a:blip r:embed="rId4" cstate="screen"/>
          <a:srcRect/>
          <a:stretch>
            <a:fillRect/>
          </a:stretch>
        </p:blipFill>
        <p:spPr bwMode="auto">
          <a:xfrm>
            <a:off x="7262977" y="1063229"/>
            <a:ext cx="1437519" cy="218031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297742" y="4553366"/>
            <a:ext cx="4568879" cy="253916"/>
          </a:xfrm>
          <a:prstGeom prst="rect">
            <a:avLst/>
          </a:prstGeom>
          <a:noFill/>
        </p:spPr>
        <p:txBody>
          <a:bodyPr wrap="none" rtlCol="0">
            <a:spAutoFit/>
          </a:bodyPr>
          <a:lstStyle/>
          <a:p>
            <a:r>
              <a:rPr lang="en-US" sz="1050" dirty="0">
                <a:solidFill>
                  <a:schemeClr val="tx1"/>
                </a:solidFill>
              </a:rPr>
              <a:t>https://</a:t>
            </a:r>
            <a:r>
              <a:rPr lang="en-US" sz="1050" dirty="0" err="1">
                <a:solidFill>
                  <a:schemeClr val="tx1"/>
                </a:solidFill>
              </a:rPr>
              <a:t>maaw.info</a:t>
            </a:r>
            <a:r>
              <a:rPr lang="en-US" sz="1050" dirty="0">
                <a:solidFill>
                  <a:schemeClr val="tx1"/>
                </a:solidFill>
              </a:rPr>
              <a:t>/</a:t>
            </a:r>
            <a:r>
              <a:rPr lang="en-US" sz="1050" dirty="0" err="1">
                <a:solidFill>
                  <a:schemeClr val="tx1"/>
                </a:solidFill>
              </a:rPr>
              <a:t>ArticleSummaries</a:t>
            </a:r>
            <a:r>
              <a:rPr lang="en-US" sz="1050" dirty="0">
                <a:solidFill>
                  <a:schemeClr val="tx1"/>
                </a:solidFill>
              </a:rPr>
              <a:t>/ArtSumMartinsonsDavisonTse99.htm</a:t>
            </a:r>
          </a:p>
        </p:txBody>
      </p:sp>
      <p:pic>
        <p:nvPicPr>
          <p:cNvPr id="4098" name="Picture 2" descr="Relationships in the Balanced Scorecard"/>
          <p:cNvPicPr>
            <a:picLocks noChangeAspect="1" noChangeArrowheads="1"/>
          </p:cNvPicPr>
          <p:nvPr/>
        </p:nvPicPr>
        <p:blipFill>
          <a:blip r:embed="rId5"/>
          <a:srcRect/>
          <a:stretch>
            <a:fillRect/>
          </a:stretch>
        </p:blipFill>
        <p:spPr bwMode="auto">
          <a:xfrm>
            <a:off x="2911400" y="1071780"/>
            <a:ext cx="4155609" cy="322302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hlinkClick r:id="rId6"/>
          </p:cNvPr>
          <p:cNvPicPr>
            <a:picLocks noChangeAspect="1" noChangeArrowheads="1"/>
          </p:cNvPicPr>
          <p:nvPr/>
        </p:nvPicPr>
        <p:blipFill>
          <a:blip r:embed="rId7"/>
          <a:srcRect/>
          <a:stretch>
            <a:fillRect/>
          </a:stretch>
        </p:blipFill>
        <p:spPr bwMode="auto">
          <a:xfrm>
            <a:off x="220819" y="1710043"/>
            <a:ext cx="2574391" cy="19307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193" y="3759692"/>
            <a:ext cx="3050836" cy="276999"/>
          </a:xfrm>
          <a:prstGeom prst="rect">
            <a:avLst/>
          </a:prstGeom>
          <a:noFill/>
        </p:spPr>
        <p:txBody>
          <a:bodyPr wrap="none" rtlCol="0">
            <a:spAutoFit/>
          </a:bodyPr>
          <a:lstStyle/>
          <a:p>
            <a:pPr algn="ctr"/>
            <a:r>
              <a:rPr lang="en-US" sz="1200" dirty="0">
                <a:solidFill>
                  <a:schemeClr val="tx1"/>
                </a:solidFill>
              </a:rPr>
              <a:t>https://</a:t>
            </a:r>
            <a:r>
              <a:rPr lang="en-US" sz="1200" dirty="0" err="1">
                <a:solidFill>
                  <a:schemeClr val="tx1"/>
                </a:solidFill>
              </a:rPr>
              <a:t>en.wikipedia.org</a:t>
            </a:r>
            <a:r>
              <a:rPr lang="en-US" sz="1200" dirty="0">
                <a:solidFill>
                  <a:schemeClr val="tx1"/>
                </a:solidFill>
              </a:rPr>
              <a:t>/wiki/</a:t>
            </a:r>
            <a:r>
              <a:rPr lang="en-US" sz="1200" dirty="0" err="1">
                <a:solidFill>
                  <a:schemeClr val="tx1"/>
                </a:solidFill>
              </a:rPr>
              <a:t>Strategy_map</a:t>
            </a:r>
          </a:p>
        </p:txBody>
      </p:sp>
      <p:sp>
        <p:nvSpPr>
          <p:cNvPr id="7" name="TextBox 6"/>
          <p:cNvSpPr txBox="1"/>
          <p:nvPr/>
        </p:nvSpPr>
        <p:spPr>
          <a:xfrm>
            <a:off x="213428" y="1054353"/>
            <a:ext cx="2589170" cy="638573"/>
          </a:xfrm>
          <a:prstGeom prst="rect">
            <a:avLst/>
          </a:prstGeom>
          <a:noFill/>
        </p:spPr>
        <p:txBody>
          <a:bodyPr wrap="none" rtlCol="0">
            <a:spAutoFit/>
          </a:bodyPr>
          <a:lstStyle/>
          <a:p>
            <a:pPr algn="ctr">
              <a:lnSpc>
                <a:spcPct val="150000"/>
              </a:lnSpc>
            </a:pPr>
            <a:r>
              <a:rPr lang="en-US" sz="2700" spc="225" dirty="0">
                <a:solidFill>
                  <a:schemeClr val="tx1"/>
                </a:solidFill>
              </a:rPr>
              <a:t>Strategy Map</a:t>
            </a:r>
          </a:p>
        </p:txBody>
      </p:sp>
      <p:sp>
        <p:nvSpPr>
          <p:cNvPr id="4" name="Slide Number Placeholder 3">
            <a:extLst>
              <a:ext uri="{FF2B5EF4-FFF2-40B4-BE49-F238E27FC236}">
                <a16:creationId xmlns:a16="http://schemas.microsoft.com/office/drawing/2014/main" id="{7D975ADF-9DB9-3D46-8A7C-6D4205AD80A3}"/>
              </a:ext>
            </a:extLst>
          </p:cNvPr>
          <p:cNvSpPr>
            <a:spLocks noGrp="1"/>
          </p:cNvSpPr>
          <p:nvPr>
            <p:ph type="sldNum" sz="quarter" idx="12"/>
          </p:nvPr>
        </p:nvSpPr>
        <p:spPr/>
        <p:txBody>
          <a:bodyPr/>
          <a:lstStyle/>
          <a:p>
            <a:fld id="{713C7D3C-22D2-7449-8935-5F36E8921380}" type="slidenum">
              <a:rPr lang="en-US" smtClean="0"/>
              <a:pPr/>
              <a:t>44</a:t>
            </a:fld>
            <a:endParaRPr lang="en-US" dirty="0"/>
          </a:p>
        </p:txBody>
      </p:sp>
    </p:spTree>
    <p:extLst>
      <p:ext uri="{BB962C8B-B14F-4D97-AF65-F5344CB8AC3E}">
        <p14:creationId xmlns:p14="http://schemas.microsoft.com/office/powerpoint/2010/main" val="9793214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 &amp; Key Results (OKRs)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2811293"/>
            <a:ext cx="3837000" cy="1607881"/>
          </a:xfrm>
        </p:spPr>
        <p:txBody>
          <a:bodyPr/>
          <a:lstStyle/>
          <a:p>
            <a:pPr marL="114300" indent="0" algn="ctr">
              <a:buNone/>
            </a:pPr>
            <a:r>
              <a:rPr lang="en-TW" dirty="0">
                <a:latin typeface="Arial Rounded MT Bold" panose="020F0704030504030204" pitchFamily="34" charset="77"/>
              </a:rPr>
              <a:t>Key Results</a:t>
            </a:r>
          </a:p>
          <a:p>
            <a:pPr marL="114300" indent="0" algn="ctr">
              <a:buNone/>
            </a:pPr>
            <a:r>
              <a:rPr lang="en-TW" sz="1600" dirty="0">
                <a:latin typeface="Arial Rounded MT Bold" panose="020F0704030504030204" pitchFamily="34" charset="77"/>
              </a:rPr>
              <a:t>A statement that measures </a:t>
            </a:r>
          </a:p>
          <a:p>
            <a:pPr marL="114300" indent="0" algn="ctr">
              <a:buNone/>
            </a:pPr>
            <a:r>
              <a:rPr lang="en-US" sz="1600" dirty="0">
                <a:latin typeface="Arial Rounded MT Bold" panose="020F0704030504030204" pitchFamily="34" charset="77"/>
              </a:rPr>
              <a:t>A</a:t>
            </a:r>
            <a:r>
              <a:rPr lang="en-TW" sz="1600" dirty="0">
                <a:latin typeface="Arial Rounded MT Bold" panose="020F0704030504030204" pitchFamily="34" charset="77"/>
              </a:rPr>
              <a:t>chievement of a given objective</a:t>
            </a: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Objectives</a:t>
            </a:r>
          </a:p>
          <a:p>
            <a:pPr marL="114300" indent="0" algn="ctr">
              <a:buFont typeface="Arial"/>
              <a:buNone/>
            </a:pPr>
            <a:r>
              <a:rPr lang="en-TW" sz="1600" dirty="0">
                <a:latin typeface="Arial Rounded MT Bold" panose="020F0704030504030204" pitchFamily="34" charset="77"/>
              </a:rPr>
              <a:t>A statement of a broad goal,</a:t>
            </a:r>
          </a:p>
          <a:p>
            <a:pPr marL="114300" indent="0" algn="ctr">
              <a:buFont typeface="Arial"/>
              <a:buNone/>
            </a:pPr>
            <a:r>
              <a:rPr lang="en-US" sz="1600" dirty="0">
                <a:latin typeface="Arial Rounded MT Bold" panose="020F0704030504030204" pitchFamily="34" charset="77"/>
              </a:rPr>
              <a:t>Usually qualitative in nature.</a:t>
            </a:r>
            <a:endParaRPr lang="en-TW" sz="1600" dirty="0">
              <a:latin typeface="Arial Rounded MT Bold" panose="020F0704030504030204" pitchFamily="34" charset="77"/>
            </a:endParaRPr>
          </a:p>
        </p:txBody>
      </p:sp>
      <p:pic>
        <p:nvPicPr>
          <p:cNvPr id="1025" name="Picture 1" descr="Inspection list, checklist, target list, agenda list, todo list icon">
            <a:extLst>
              <a:ext uri="{FF2B5EF4-FFF2-40B4-BE49-F238E27FC236}">
                <a16:creationId xmlns:a16="http://schemas.microsoft.com/office/drawing/2014/main" id="{B3BAD6FD-1547-E546-9764-D8E591D02DF3}"/>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14023" r="13834" b="1314"/>
          <a:stretch/>
        </p:blipFill>
        <p:spPr bwMode="auto">
          <a:xfrm>
            <a:off x="6298388" y="1470869"/>
            <a:ext cx="1259316" cy="17226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hlinkClick r:id="rId4"/>
            <a:extLst>
              <a:ext uri="{FF2B5EF4-FFF2-40B4-BE49-F238E27FC236}">
                <a16:creationId xmlns:a16="http://schemas.microsoft.com/office/drawing/2014/main" id="{F64AFA9C-1799-7F43-AA28-91E88740587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372376" y="1411395"/>
            <a:ext cx="1603137" cy="1607880"/>
          </a:xfrm>
          <a:prstGeom prst="rect">
            <a:avLst/>
          </a:prstGeom>
        </p:spPr>
      </p:pic>
    </p:spTree>
    <p:extLst>
      <p:ext uri="{BB962C8B-B14F-4D97-AF65-F5344CB8AC3E}">
        <p14:creationId xmlns:p14="http://schemas.microsoft.com/office/powerpoint/2010/main" val="22165028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state objectives on paper?</a:t>
            </a:r>
          </a:p>
          <a:p>
            <a:pPr lvl="1" indent="-342900">
              <a:buSzPts val="1800"/>
              <a:buFont typeface="Arial"/>
              <a:buChar char="●"/>
            </a:pPr>
            <a:r>
              <a:rPr lang="en-US" dirty="0">
                <a:solidFill>
                  <a:schemeClr val="tx1"/>
                </a:solidFill>
              </a:rPr>
              <a:t>Accentuate objectives in prescribed contexts</a:t>
            </a:r>
          </a:p>
          <a:p>
            <a:pPr lvl="1" indent="-342900">
              <a:buSzPts val="1800"/>
              <a:buFont typeface="Arial"/>
              <a:buChar char="●"/>
            </a:pPr>
            <a:r>
              <a:rPr lang="en-US" dirty="0">
                <a:solidFill>
                  <a:schemeClr val="tx1"/>
                </a:solidFill>
              </a:rPr>
              <a:t>Define roles not persons</a:t>
            </a:r>
          </a:p>
          <a:p>
            <a:pPr lvl="1" indent="-342900">
              <a:buSzPts val="1800"/>
              <a:buFont typeface="Arial"/>
              <a:buChar char="●"/>
            </a:pPr>
            <a:r>
              <a:rPr lang="en-US" dirty="0">
                <a:solidFill>
                  <a:schemeClr val="tx1"/>
                </a:solidFill>
              </a:rPr>
              <a:t>Objective law enforcement</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Why specify key results?</a:t>
            </a:r>
          </a:p>
          <a:p>
            <a:pPr lvl="1" indent="-342900">
              <a:buSzPts val="1800"/>
              <a:buFont typeface="Arial"/>
              <a:buChar char="●"/>
            </a:pPr>
            <a:r>
              <a:rPr lang="en-US" dirty="0">
                <a:solidFill>
                  <a:schemeClr val="bg1"/>
                </a:solidFill>
              </a:rPr>
              <a:t>Make explicit targets to orient actions</a:t>
            </a:r>
          </a:p>
          <a:p>
            <a:pPr lvl="1" indent="-342900">
              <a:buSzPts val="1800"/>
              <a:buFont typeface="Arial"/>
              <a:buChar char="●"/>
            </a:pPr>
            <a:r>
              <a:rPr lang="en-US" dirty="0">
                <a:solidFill>
                  <a:schemeClr val="bg1"/>
                </a:solidFill>
              </a:rPr>
              <a:t>Assign responsibilities to persons</a:t>
            </a:r>
          </a:p>
          <a:p>
            <a:pPr lvl="1" indent="-342900">
              <a:buSzPts val="1800"/>
              <a:buFont typeface="Arial"/>
              <a:buChar char="●"/>
            </a:pPr>
            <a:r>
              <a:rPr lang="en-US" dirty="0">
                <a:solidFill>
                  <a:schemeClr val="bg1"/>
                </a:solidFill>
              </a:rPr>
              <a:t>Fairness in Rewards/Punishment</a:t>
            </a:r>
          </a:p>
        </p:txBody>
      </p:sp>
      <p:sp>
        <p:nvSpPr>
          <p:cNvPr id="6" name="TextBox 5">
            <a:extLst>
              <a:ext uri="{FF2B5EF4-FFF2-40B4-BE49-F238E27FC236}">
                <a16:creationId xmlns:a16="http://schemas.microsoft.com/office/drawing/2014/main" id="{49C4D493-8996-7A4B-A191-EBD3995FDCAA}"/>
              </a:ext>
            </a:extLst>
          </p:cNvPr>
          <p:cNvSpPr txBox="1"/>
          <p:nvPr/>
        </p:nvSpPr>
        <p:spPr>
          <a:xfrm>
            <a:off x="2932769" y="4556004"/>
            <a:ext cx="3278462" cy="523220"/>
          </a:xfrm>
          <a:prstGeom prst="rect">
            <a:avLst/>
          </a:prstGeom>
          <a:noFill/>
        </p:spPr>
        <p:txBody>
          <a:bodyPr wrap="none" rtlCol="0">
            <a:spAutoFit/>
          </a:bodyPr>
          <a:lstStyle/>
          <a:p>
            <a:r>
              <a:rPr lang="en-US" dirty="0">
                <a:solidFill>
                  <a:srgbClr val="FF0000"/>
                </a:solidFill>
              </a:rPr>
              <a:t>Namespace (Data Asset) Management</a:t>
            </a:r>
          </a:p>
          <a:p>
            <a:endParaRPr lang="en-TW" dirty="0"/>
          </a:p>
        </p:txBody>
      </p:sp>
      <p:pic>
        <p:nvPicPr>
          <p:cNvPr id="11" name="Picture 1" descr="Inspection list, checklist, target list, agenda list, todo list icon">
            <a:extLst>
              <a:ext uri="{FF2B5EF4-FFF2-40B4-BE49-F238E27FC236}">
                <a16:creationId xmlns:a16="http://schemas.microsoft.com/office/drawing/2014/main" id="{C1E29DB2-A202-A147-8919-0581748BA37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558688" y="153047"/>
            <a:ext cx="598624" cy="8188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4"/>
            <a:extLst>
              <a:ext uri="{FF2B5EF4-FFF2-40B4-BE49-F238E27FC236}">
                <a16:creationId xmlns:a16="http://schemas.microsoft.com/office/drawing/2014/main" id="{C4FDF6B8-D27B-9342-9B24-08A15A859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955455" y="134849"/>
            <a:ext cx="762061" cy="764316"/>
          </a:xfrm>
          <a:prstGeom prst="rect">
            <a:avLst/>
          </a:prstGeom>
        </p:spPr>
      </p:pic>
    </p:spTree>
    <p:extLst>
      <p:ext uri="{BB962C8B-B14F-4D97-AF65-F5344CB8AC3E}">
        <p14:creationId xmlns:p14="http://schemas.microsoft.com/office/powerpoint/2010/main" val="5337939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55" name="All events are Emerging Events"/>
          <p:cNvSpPr txBox="1">
            <a:spLocks noGrp="1"/>
          </p:cNvSpPr>
          <p:nvPr>
            <p:ph type="title"/>
          </p:nvPr>
        </p:nvSpPr>
        <p:spPr>
          <a:xfrm>
            <a:off x="311700" y="341918"/>
            <a:ext cx="8520600" cy="572700"/>
          </a:xfrm>
          <a:prstGeom prst="rect">
            <a:avLst/>
          </a:prstGeom>
        </p:spPr>
        <p:txBody>
          <a:bodyPr/>
          <a:lstStyle/>
          <a:p>
            <a:pPr algn="ctr"/>
            <a:r>
              <a:rPr lang="en-TW" dirty="0">
                <a:latin typeface="STXinwei" panose="02010800040101010101" pitchFamily="2" charset="-122"/>
                <a:ea typeface="STXinwei" panose="02010800040101010101" pitchFamily="2" charset="-122"/>
              </a:rPr>
              <a:t>由于会计方法的变革</a:t>
            </a:r>
            <a:r>
              <a:rPr lang="zh-CN" altLang="en-US" dirty="0">
                <a:latin typeface="STXinwei" panose="02010800040101010101" pitchFamily="2" charset="-122"/>
                <a:ea typeface="STXinwei" panose="02010800040101010101" pitchFamily="2" charset="-122"/>
              </a:rPr>
              <a:t>，创造了范式转移的机会</a:t>
            </a:r>
            <a:endParaRPr dirty="0">
              <a:latin typeface="STXinwei" panose="02010800040101010101" pitchFamily="2" charset="-122"/>
              <a:ea typeface="STXinwei" panose="02010800040101010101" pitchFamily="2" charset="-122"/>
            </a:endParaRPr>
          </a:p>
        </p:txBody>
      </p:sp>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396995" y="1285238"/>
            <a:ext cx="2224830" cy="3413237"/>
          </a:xfrm>
          <a:prstGeom prst="rect">
            <a:avLst/>
          </a:prstGeom>
        </p:spPr>
      </p:pic>
      <p:sp>
        <p:nvSpPr>
          <p:cNvPr id="11" name="Slide Number Placeholder 10">
            <a:extLst>
              <a:ext uri="{FF2B5EF4-FFF2-40B4-BE49-F238E27FC236}">
                <a16:creationId xmlns:a16="http://schemas.microsoft.com/office/drawing/2014/main" id="{88228DD7-91F1-5E41-96F7-72B67465BC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dirty="0"/>
          </a:p>
        </p:txBody>
      </p:sp>
      <p:pic>
        <p:nvPicPr>
          <p:cNvPr id="14" name="Picture 13">
            <a:extLst>
              <a:ext uri="{FF2B5EF4-FFF2-40B4-BE49-F238E27FC236}">
                <a16:creationId xmlns:a16="http://schemas.microsoft.com/office/drawing/2014/main" id="{A139D87E-B092-ED4D-A2D7-B049421A451D}"/>
              </a:ext>
            </a:extLst>
          </p:cNvPr>
          <p:cNvPicPr>
            <a:picLocks noChangeAspect="1"/>
          </p:cNvPicPr>
          <p:nvPr/>
        </p:nvPicPr>
        <p:blipFill>
          <a:blip r:embed="rId8"/>
          <a:stretch>
            <a:fillRect/>
          </a:stretch>
        </p:blipFill>
        <p:spPr>
          <a:xfrm>
            <a:off x="7210232" y="2192282"/>
            <a:ext cx="1536576" cy="2030033"/>
          </a:xfrm>
          <a:prstGeom prst="rect">
            <a:avLst/>
          </a:prstGeom>
        </p:spPr>
      </p:pic>
    </p:spTree>
    <p:extLst>
      <p:ext uri="{BB962C8B-B14F-4D97-AF65-F5344CB8AC3E}">
        <p14:creationId xmlns:p14="http://schemas.microsoft.com/office/powerpoint/2010/main" val="19325394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lstStyle/>
          <a:p>
            <a:r>
              <a:rPr lang="en-US" dirty="0"/>
              <a:t>Git Being the Process Organization Model</a:t>
            </a:r>
            <a:br>
              <a:rPr lang="en-US" dirty="0"/>
            </a:br>
            <a:r>
              <a:rPr lang="en-US" dirty="0">
                <a:solidFill>
                  <a:srgbClr val="FF0000"/>
                </a:solidFill>
              </a:rPr>
              <a:t>Preserve Event Ordering Information</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(commit)</a:t>
              </a: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(build)</a:t>
              </a: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(stage)</a:t>
              </a: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2" name="Slide Number Placeholder 1">
            <a:extLst>
              <a:ext uri="{FF2B5EF4-FFF2-40B4-BE49-F238E27FC236}">
                <a16:creationId xmlns:a16="http://schemas.microsoft.com/office/drawing/2014/main" id="{7C937124-0F96-5C40-8158-A5DEF38B83BA}"/>
              </a:ext>
            </a:extLst>
          </p:cNvPr>
          <p:cNvSpPr>
            <a:spLocks noGrp="1"/>
          </p:cNvSpPr>
          <p:nvPr>
            <p:ph type="sldNum" sz="quarter" idx="2"/>
          </p:nvPr>
        </p:nvSpPr>
        <p:spPr/>
        <p:txBody>
          <a:bodyPr/>
          <a:lstStyle/>
          <a:p>
            <a:fld id="{86CB4B4D-7CA3-9044-876B-883B54F8677D}" type="slidenum">
              <a:rPr lang="en-TW" smtClean="0"/>
              <a:t>48</a:t>
            </a:fld>
            <a:endParaRPr lang="en-TW"/>
          </a:p>
        </p:txBody>
      </p:sp>
    </p:spTree>
    <p:extLst>
      <p:ext uri="{BB962C8B-B14F-4D97-AF65-F5344CB8AC3E}">
        <p14:creationId xmlns:p14="http://schemas.microsoft.com/office/powerpoint/2010/main" val="274837424"/>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What is CICD and DevOps?</a:t>
            </a:r>
            <a:br>
              <a:rPr lang="en-US" dirty="0"/>
            </a:br>
            <a:r>
              <a:rPr lang="en-US" dirty="0"/>
              <a:t>Continuous Integration, Continuous Delivery/Deployment</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Peter Change on </a:t>
            </a:r>
            <a:r>
              <a:rPr lang="en-US" sz="1050" dirty="0" err="1">
                <a:solidFill>
                  <a:srgbClr val="FFFFFF"/>
                </a:solidFill>
              </a:rPr>
              <a:t>Hackernoon</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10" name="Picture 9">
            <a:hlinkClick r:id="rId2"/>
            <a:extLst>
              <a:ext uri="{FF2B5EF4-FFF2-40B4-BE49-F238E27FC236}">
                <a16:creationId xmlns:a16="http://schemas.microsoft.com/office/drawing/2014/main" id="{F4701D9A-CD8C-A740-8899-BE656C4B17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382196"/>
            <a:ext cx="9144000" cy="3074051"/>
          </a:xfrm>
          <a:prstGeom prst="rect">
            <a:avLst/>
          </a:prstGeom>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89200" y="1448800"/>
            <a:ext cx="1729771" cy="791479"/>
          </a:xfrm>
          <a:prstGeom prst="rect">
            <a:avLst/>
          </a:prstGeom>
        </p:spPr>
      </p:pic>
      <p:sp>
        <p:nvSpPr>
          <p:cNvPr id="2" name="Slide Number Placeholder 1">
            <a:extLst>
              <a:ext uri="{FF2B5EF4-FFF2-40B4-BE49-F238E27FC236}">
                <a16:creationId xmlns:a16="http://schemas.microsoft.com/office/drawing/2014/main" id="{FEB4D233-530F-8642-9CF1-509B5E89E912}"/>
              </a:ext>
            </a:extLst>
          </p:cNvPr>
          <p:cNvSpPr>
            <a:spLocks noGrp="1"/>
          </p:cNvSpPr>
          <p:nvPr>
            <p:ph type="sldNum" sz="quarter" idx="2"/>
          </p:nvPr>
        </p:nvSpPr>
        <p:spPr/>
        <p:txBody>
          <a:bodyPr/>
          <a:lstStyle/>
          <a:p>
            <a:fld id="{86CB4B4D-7CA3-9044-876B-883B54F8677D}" type="slidenum">
              <a:rPr lang="en-TW" smtClean="0"/>
              <a:t>49</a:t>
            </a:fld>
            <a:endParaRPr lang="en-TW"/>
          </a:p>
        </p:txBody>
      </p:sp>
    </p:spTree>
    <p:extLst>
      <p:ext uri="{BB962C8B-B14F-4D97-AF65-F5344CB8AC3E}">
        <p14:creationId xmlns:p14="http://schemas.microsoft.com/office/powerpoint/2010/main" val="283941725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313364" y="190530"/>
            <a:ext cx="8517273" cy="572476"/>
          </a:xfrm>
          <a:prstGeom prst="rect">
            <a:avLst/>
          </a:prstGeom>
          <a:ln w="9525" cap="flat" cmpd="sng">
            <a:noFill/>
            <a:prstDash val="solid"/>
            <a:round/>
            <a:headEnd type="none" w="sm" len="sm"/>
            <a:tailEnd type="none" w="sm" len="sm"/>
          </a:ln>
        </p:spPr>
        <p:txBody>
          <a:bodyPr spcFirstLastPara="1" vert="horz" wrap="square" lIns="91389" tIns="91389" rIns="91389" bIns="91389" rtlCol="0" anchor="t" anchorCtr="0">
            <a:normAutofit fontScale="90000"/>
          </a:bodyPr>
          <a:lstStyle/>
          <a:p>
            <a:pPr algn="ctr"/>
            <a:r>
              <a:rPr lang="en" b="1" dirty="0">
                <a:latin typeface="STXinwei" panose="02010800040101010101" pitchFamily="2" charset="-122"/>
                <a:ea typeface="STXinwei" panose="02010800040101010101" pitchFamily="2" charset="-122"/>
              </a:rPr>
              <a:t>Abstract </a:t>
            </a:r>
            <a:r>
              <a:rPr lang="en" b="1">
                <a:latin typeface="STXinwei" panose="02010800040101010101" pitchFamily="2" charset="-122"/>
                <a:ea typeface="STXinwei" panose="02010800040101010101" pitchFamily="2" charset="-122"/>
              </a:rPr>
              <a:t>Interpretation:系统模型三要素</a:t>
            </a:r>
            <a:endParaRPr b="1" dirty="0">
              <a:latin typeface="STXinwei" panose="02010800040101010101" pitchFamily="2" charset="-122"/>
              <a:ea typeface="STXinwei" panose="02010800040101010101" pitchFamily="2" charset="-122"/>
            </a:endParaRPr>
          </a:p>
        </p:txBody>
      </p:sp>
      <p:pic>
        <p:nvPicPr>
          <p:cNvPr id="155" name="Google Shape;155;p31"/>
          <p:cNvPicPr preferRelativeResize="0"/>
          <p:nvPr/>
        </p:nvPicPr>
        <p:blipFill>
          <a:blip r:embed="rId3">
            <a:alphaModFix/>
          </a:blip>
          <a:stretch>
            <a:fillRect/>
          </a:stretch>
        </p:blipFill>
        <p:spPr>
          <a:xfrm>
            <a:off x="1192721" y="2649557"/>
            <a:ext cx="1120763" cy="1120763"/>
          </a:xfrm>
          <a:prstGeom prst="rect">
            <a:avLst/>
          </a:prstGeom>
          <a:noFill/>
          <a:ln>
            <a:noFill/>
          </a:ln>
        </p:spPr>
      </p:pic>
      <p:sp>
        <p:nvSpPr>
          <p:cNvPr id="156" name="Google Shape;156;p31"/>
          <p:cNvSpPr txBox="1"/>
          <p:nvPr/>
        </p:nvSpPr>
        <p:spPr>
          <a:xfrm>
            <a:off x="779831" y="1432995"/>
            <a:ext cx="1946540" cy="553884"/>
          </a:xfrm>
          <a:prstGeom prst="rect">
            <a:avLst/>
          </a:prstGeom>
          <a:noFill/>
          <a:ln>
            <a:noFill/>
          </a:ln>
        </p:spPr>
        <p:txBody>
          <a:bodyPr spcFirstLastPara="1" wrap="square" lIns="91389" tIns="91389" rIns="91389" bIns="91389" anchor="ctr" anchorCtr="0">
            <a:noAutofit/>
          </a:bodyPr>
          <a:lstStyle/>
          <a:p>
            <a:pPr algn="ctr"/>
            <a:r>
              <a:rPr lang="en" sz="2399" b="1">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2399" b="1">
              <a:solidFill>
                <a:srgbClr val="0B5394"/>
              </a:solidFill>
              <a:latin typeface="Lato"/>
              <a:ea typeface="Lato"/>
              <a:cs typeface="Lato"/>
              <a:sym typeface="Lato"/>
            </a:endParaRPr>
          </a:p>
        </p:txBody>
      </p:sp>
      <p:sp>
        <p:nvSpPr>
          <p:cNvPr id="157" name="Google Shape;157;p31"/>
          <p:cNvSpPr txBox="1"/>
          <p:nvPr/>
        </p:nvSpPr>
        <p:spPr>
          <a:xfrm>
            <a:off x="3807299" y="1432995"/>
            <a:ext cx="1529403" cy="553884"/>
          </a:xfrm>
          <a:prstGeom prst="rect">
            <a:avLst/>
          </a:prstGeom>
          <a:noFill/>
          <a:ln>
            <a:noFill/>
          </a:ln>
        </p:spPr>
        <p:txBody>
          <a:bodyPr spcFirstLastPara="1" wrap="square" lIns="91389" tIns="91389" rIns="91389" bIns="91389" anchor="ctr" anchorCtr="0">
            <a:noAutofit/>
          </a:bodyPr>
          <a:lstStyle/>
          <a:p>
            <a:pPr algn="ctr"/>
            <a:r>
              <a:rPr lang="en" sz="2399" b="1">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2399" b="1">
              <a:solidFill>
                <a:srgbClr val="1C4587"/>
              </a:solidFill>
              <a:latin typeface="Lato"/>
              <a:ea typeface="Lato"/>
              <a:cs typeface="Lato"/>
              <a:sym typeface="Lato"/>
            </a:endParaRPr>
          </a:p>
        </p:txBody>
      </p:sp>
      <p:sp>
        <p:nvSpPr>
          <p:cNvPr id="158" name="Google Shape;158;p31"/>
          <p:cNvSpPr txBox="1"/>
          <p:nvPr/>
        </p:nvSpPr>
        <p:spPr>
          <a:xfrm>
            <a:off x="6506744" y="1432995"/>
            <a:ext cx="1887163" cy="553884"/>
          </a:xfrm>
          <a:prstGeom prst="rect">
            <a:avLst/>
          </a:prstGeom>
          <a:noFill/>
          <a:ln>
            <a:noFill/>
          </a:ln>
        </p:spPr>
        <p:txBody>
          <a:bodyPr spcFirstLastPara="1" wrap="square" lIns="91389" tIns="91389" rIns="91389" bIns="91389" anchor="ctr" anchorCtr="0">
            <a:noAutofit/>
          </a:bodyPr>
          <a:lstStyle/>
          <a:p>
            <a:pPr algn="ctr"/>
            <a:r>
              <a:rPr lang="en" sz="2399" b="1">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2399" b="1">
              <a:solidFill>
                <a:srgbClr val="1C4587"/>
              </a:solidFill>
              <a:latin typeface="Lato"/>
              <a:ea typeface="Lato"/>
              <a:cs typeface="Lato"/>
              <a:sym typeface="Lato"/>
            </a:endParaRPr>
          </a:p>
        </p:txBody>
      </p:sp>
      <p:cxnSp>
        <p:nvCxnSpPr>
          <p:cNvPr id="159" name="Google Shape;159;p31"/>
          <p:cNvCxnSpPr/>
          <p:nvPr/>
        </p:nvCxnSpPr>
        <p:spPr>
          <a:xfrm>
            <a:off x="3202260" y="2373416"/>
            <a:ext cx="10796" cy="1735722"/>
          </a:xfrm>
          <a:prstGeom prst="straightConnector1">
            <a:avLst/>
          </a:prstGeom>
          <a:noFill/>
          <a:ln w="9525" cap="flat" cmpd="sng">
            <a:solidFill>
              <a:schemeClr val="dk2"/>
            </a:solidFill>
            <a:prstDash val="solid"/>
            <a:round/>
            <a:headEnd type="none" w="med" len="med"/>
            <a:tailEnd type="none" w="med" len="med"/>
          </a:ln>
        </p:spPr>
      </p:cxnSp>
      <p:pic>
        <p:nvPicPr>
          <p:cNvPr id="160" name="Google Shape;160;p31"/>
          <p:cNvPicPr preferRelativeResize="0"/>
          <p:nvPr/>
        </p:nvPicPr>
        <p:blipFill rotWithShape="1">
          <a:blip r:embed="rId7">
            <a:alphaModFix/>
          </a:blip>
          <a:srcRect l="14103" t="28250" r="13275" b="22064"/>
          <a:stretch/>
        </p:blipFill>
        <p:spPr>
          <a:xfrm>
            <a:off x="6506744" y="2649546"/>
            <a:ext cx="1887163" cy="1356239"/>
          </a:xfrm>
          <a:prstGeom prst="rect">
            <a:avLst/>
          </a:prstGeom>
          <a:noFill/>
          <a:ln>
            <a:noFill/>
          </a:ln>
        </p:spPr>
      </p:pic>
      <p:pic>
        <p:nvPicPr>
          <p:cNvPr id="161" name="Google Shape;161;p31"/>
          <p:cNvPicPr preferRelativeResize="0"/>
          <p:nvPr/>
        </p:nvPicPr>
        <p:blipFill>
          <a:blip r:embed="rId8">
            <a:alphaModFix/>
          </a:blip>
          <a:stretch>
            <a:fillRect/>
          </a:stretch>
        </p:blipFill>
        <p:spPr>
          <a:xfrm>
            <a:off x="3409754" y="2563316"/>
            <a:ext cx="2324472" cy="1355945"/>
          </a:xfrm>
          <a:prstGeom prst="rect">
            <a:avLst/>
          </a:prstGeom>
          <a:noFill/>
          <a:ln>
            <a:noFill/>
          </a:ln>
        </p:spPr>
      </p:pic>
      <p:cxnSp>
        <p:nvCxnSpPr>
          <p:cNvPr id="162" name="Google Shape;162;p31"/>
          <p:cNvCxnSpPr/>
          <p:nvPr/>
        </p:nvCxnSpPr>
        <p:spPr>
          <a:xfrm>
            <a:off x="5930919" y="2342064"/>
            <a:ext cx="10796" cy="1735722"/>
          </a:xfrm>
          <a:prstGeom prst="straightConnector1">
            <a:avLst/>
          </a:prstGeom>
          <a:noFill/>
          <a:ln w="9525" cap="flat" cmpd="sng">
            <a:solidFill>
              <a:schemeClr val="dk2"/>
            </a:solidFill>
            <a:prstDash val="solid"/>
            <a:round/>
            <a:headEnd type="none" w="med" len="med"/>
            <a:tailEnd type="none" w="med" len="med"/>
          </a:ln>
        </p:spPr>
      </p:cxnSp>
      <p:pic>
        <p:nvPicPr>
          <p:cNvPr id="163" name="Google Shape;163;p31"/>
          <p:cNvPicPr preferRelativeResize="0"/>
          <p:nvPr/>
        </p:nvPicPr>
        <p:blipFill>
          <a:blip r:embed="rId9">
            <a:alphaModFix/>
          </a:blip>
          <a:stretch>
            <a:fillRect/>
          </a:stretch>
        </p:blipFill>
        <p:spPr>
          <a:xfrm>
            <a:off x="1432642" y="940649"/>
            <a:ext cx="539424" cy="572476"/>
          </a:xfrm>
          <a:prstGeom prst="rect">
            <a:avLst/>
          </a:prstGeom>
          <a:noFill/>
          <a:ln>
            <a:noFill/>
          </a:ln>
        </p:spPr>
      </p:pic>
      <p:pic>
        <p:nvPicPr>
          <p:cNvPr id="164" name="Google Shape;164;p31"/>
          <p:cNvPicPr preferRelativeResize="0"/>
          <p:nvPr/>
        </p:nvPicPr>
        <p:blipFill>
          <a:blip r:embed="rId9">
            <a:alphaModFix/>
          </a:blip>
          <a:stretch>
            <a:fillRect/>
          </a:stretch>
        </p:blipFill>
        <p:spPr>
          <a:xfrm>
            <a:off x="4346841" y="940649"/>
            <a:ext cx="539424" cy="572476"/>
          </a:xfrm>
          <a:prstGeom prst="rect">
            <a:avLst/>
          </a:prstGeom>
          <a:noFill/>
          <a:ln>
            <a:noFill/>
          </a:ln>
        </p:spPr>
      </p:pic>
      <p:pic>
        <p:nvPicPr>
          <p:cNvPr id="165" name="Google Shape;165;p31"/>
          <p:cNvPicPr preferRelativeResize="0"/>
          <p:nvPr/>
        </p:nvPicPr>
        <p:blipFill>
          <a:blip r:embed="rId9">
            <a:alphaModFix/>
          </a:blip>
          <a:stretch>
            <a:fillRect/>
          </a:stretch>
        </p:blipFill>
        <p:spPr>
          <a:xfrm>
            <a:off x="7171938" y="940649"/>
            <a:ext cx="539424" cy="572476"/>
          </a:xfrm>
          <a:prstGeom prst="rect">
            <a:avLst/>
          </a:prstGeom>
          <a:noFill/>
          <a:ln>
            <a:noFill/>
          </a:ln>
        </p:spPr>
      </p:pic>
      <p:sp>
        <p:nvSpPr>
          <p:cNvPr id="166" name="Google Shape;166;p31"/>
          <p:cNvSpPr txBox="1"/>
          <p:nvPr/>
        </p:nvSpPr>
        <p:spPr>
          <a:xfrm>
            <a:off x="2156432" y="4495673"/>
            <a:ext cx="4831113" cy="461434"/>
          </a:xfrm>
          <a:prstGeom prst="rect">
            <a:avLst/>
          </a:prstGeom>
          <a:noFill/>
          <a:ln>
            <a:noFill/>
          </a:ln>
        </p:spPr>
        <p:txBody>
          <a:bodyPr spcFirstLastPara="1" wrap="square" lIns="91389" tIns="91389" rIns="91389" bIns="91389" anchor="t" anchorCtr="0">
            <a:spAutoFit/>
          </a:bodyPr>
          <a:lstStyle/>
          <a:p>
            <a:pPr algn="ctr"/>
            <a:r>
              <a:rPr lang="en" sz="1799">
                <a:latin typeface="Lato"/>
                <a:ea typeface="Lato"/>
                <a:cs typeface="Lato"/>
                <a:sym typeface="Lato"/>
              </a:rPr>
              <a:t>This is the </a:t>
            </a:r>
            <a:r>
              <a:rPr lang="en" sz="1799" b="1" i="1">
                <a:latin typeface="Lato"/>
                <a:ea typeface="Lato"/>
                <a:cs typeface="Lato"/>
                <a:sym typeface="Lato"/>
              </a:rPr>
              <a:t>zero-level glossary</a:t>
            </a:r>
            <a:r>
              <a:rPr lang="en" sz="1799">
                <a:latin typeface="Lato"/>
                <a:ea typeface="Lato"/>
                <a:cs typeface="Lato"/>
                <a:sym typeface="Lato"/>
              </a:rPr>
              <a:t>.</a:t>
            </a:r>
            <a:endParaRPr sz="1799">
              <a:latin typeface="Lato"/>
              <a:ea typeface="Lato"/>
              <a:cs typeface="Lato"/>
              <a:sym typeface="Lato"/>
            </a:endParaRPr>
          </a:p>
        </p:txBody>
      </p:sp>
      <p:sp>
        <p:nvSpPr>
          <p:cNvPr id="2" name="TextBox 1">
            <a:extLst>
              <a:ext uri="{FF2B5EF4-FFF2-40B4-BE49-F238E27FC236}">
                <a16:creationId xmlns:a16="http://schemas.microsoft.com/office/drawing/2014/main" id="{92020B7D-7A70-C94E-86AF-952BAAF1B58F}"/>
              </a:ext>
            </a:extLst>
          </p:cNvPr>
          <p:cNvSpPr txBox="1"/>
          <p:nvPr/>
        </p:nvSpPr>
        <p:spPr>
          <a:xfrm>
            <a:off x="2726371" y="4148800"/>
            <a:ext cx="3568606" cy="600164"/>
          </a:xfrm>
          <a:prstGeom prst="rect">
            <a:avLst/>
          </a:prstGeom>
          <a:noFill/>
        </p:spPr>
        <p:txBody>
          <a:bodyPr wrap="none" rtlCol="0">
            <a:spAutoFit/>
          </a:bodyPr>
          <a:lstStyle/>
          <a:p>
            <a:pPr lvl="1"/>
            <a:r>
              <a:rPr lang="zh-TW" altLang="en-US" sz="750" i="1" dirty="0">
                <a:solidFill>
                  <a:schemeClr val="bg1">
                    <a:lumMod val="65000"/>
                  </a:schemeClr>
                </a:solidFill>
                <a:latin typeface="微软雅黑" panose="020B0503020204020204" pitchFamily="34" charset="-122"/>
                <a:ea typeface="微软雅黑" panose="020B0503020204020204" pitchFamily="34" charset="-122"/>
              </a:rPr>
              <a:t>可靠性</a:t>
            </a:r>
            <a:r>
              <a:rPr lang="zh-CN" altLang="en-US" sz="750" i="1" dirty="0">
                <a:solidFill>
                  <a:schemeClr val="bg1">
                    <a:lumMod val="65000"/>
                  </a:schemeClr>
                </a:solidFill>
                <a:latin typeface="微软雅黑" panose="020B0503020204020204" pitchFamily="34" charset="-122"/>
                <a:ea typeface="微软雅黑" panose="020B0503020204020204" pitchFamily="34" charset="-122"/>
              </a:rPr>
              <a:t> </a:t>
            </a:r>
            <a:r>
              <a:rPr lang="en-US" altLang="zh-CN" sz="750" i="1" dirty="0">
                <a:solidFill>
                  <a:schemeClr val="bg1">
                    <a:lumMod val="65000"/>
                  </a:schemeClr>
                </a:solidFill>
                <a:latin typeface="微软雅黑" panose="020B0503020204020204" pitchFamily="34" charset="-122"/>
                <a:ea typeface="微软雅黑" panose="020B0503020204020204" pitchFamily="34" charset="-122"/>
              </a:rPr>
              <a:t>(Soundness):</a:t>
            </a:r>
            <a:r>
              <a:rPr lang="zh-CN" altLang="en-US" sz="750" i="1" dirty="0">
                <a:solidFill>
                  <a:schemeClr val="bg1">
                    <a:lumMod val="65000"/>
                  </a:schemeClr>
                </a:solidFill>
                <a:latin typeface="微软雅黑" panose="020B0503020204020204" pitchFamily="34" charset="-122"/>
                <a:ea typeface="微软雅黑" panose="020B0503020204020204" pitchFamily="34" charset="-122"/>
              </a:rPr>
              <a:t>系统模型的编码能对应于真实的系统现象</a:t>
            </a:r>
            <a:endParaRPr lang="en-US" altLang="zh-CN" sz="750" i="1" dirty="0">
              <a:solidFill>
                <a:schemeClr val="bg1">
                  <a:lumMod val="65000"/>
                </a:schemeClr>
              </a:solidFill>
              <a:latin typeface="微软雅黑" panose="020B0503020204020204" pitchFamily="34" charset="-122"/>
              <a:ea typeface="微软雅黑" panose="020B0503020204020204" pitchFamily="34" charset="-122"/>
            </a:endParaRPr>
          </a:p>
          <a:p>
            <a:pPr lvl="1"/>
            <a:r>
              <a:rPr lang="zh-CN" altLang="en-US" sz="750" i="1" dirty="0">
                <a:solidFill>
                  <a:schemeClr val="bg1">
                    <a:lumMod val="65000"/>
                  </a:schemeClr>
                </a:solidFill>
                <a:latin typeface="微软雅黑" panose="020B0503020204020204" pitchFamily="34" charset="-122"/>
                <a:ea typeface="微软雅黑" panose="020B0503020204020204" pitchFamily="34" charset="-122"/>
              </a:rPr>
              <a:t>精确性</a:t>
            </a:r>
            <a:r>
              <a:rPr lang="en-US" altLang="zh-CN" sz="750" i="1" dirty="0">
                <a:solidFill>
                  <a:schemeClr val="bg1">
                    <a:lumMod val="65000"/>
                  </a:schemeClr>
                </a:solidFill>
                <a:latin typeface="微软雅黑" panose="020B0503020204020204" pitchFamily="34" charset="-122"/>
                <a:ea typeface="微软雅黑" panose="020B0503020204020204" pitchFamily="34" charset="-122"/>
              </a:rPr>
              <a:t>(Precision)</a:t>
            </a:r>
            <a:r>
              <a:rPr lang="zh-CN" altLang="en-US" sz="750" i="1" dirty="0">
                <a:solidFill>
                  <a:schemeClr val="bg1">
                    <a:lumMod val="65000"/>
                  </a:schemeClr>
                </a:solidFill>
                <a:latin typeface="微软雅黑" panose="020B0503020204020204" pitchFamily="34" charset="-122"/>
                <a:ea typeface="微软雅黑" panose="020B0503020204020204" pitchFamily="34" charset="-122"/>
              </a:rPr>
              <a:t>：系统建模仿真的结果能以严谨的度量衡来比较方案的差异</a:t>
            </a:r>
            <a:endParaRPr lang="en-US" altLang="zh-CN" sz="750" i="1" dirty="0">
              <a:solidFill>
                <a:schemeClr val="bg1">
                  <a:lumMod val="65000"/>
                </a:schemeClr>
              </a:solidFill>
              <a:latin typeface="微软雅黑" panose="020B0503020204020204" pitchFamily="34" charset="-122"/>
              <a:ea typeface="微软雅黑" panose="020B0503020204020204" pitchFamily="34" charset="-122"/>
            </a:endParaRPr>
          </a:p>
          <a:p>
            <a:pPr lvl="1"/>
            <a:r>
              <a:rPr lang="zh-CN" altLang="en-US" sz="750" i="1" dirty="0">
                <a:solidFill>
                  <a:schemeClr val="bg1">
                    <a:lumMod val="65000"/>
                  </a:schemeClr>
                </a:solidFill>
                <a:latin typeface="微软雅黑" panose="020B0503020204020204" pitchFamily="34" charset="-122"/>
                <a:ea typeface="微软雅黑" panose="020B0503020204020204" pitchFamily="34" charset="-122"/>
              </a:rPr>
              <a:t>可终止</a:t>
            </a:r>
            <a:r>
              <a:rPr lang="en-US" altLang="zh-CN" sz="750" i="1" dirty="0">
                <a:solidFill>
                  <a:schemeClr val="bg1">
                    <a:lumMod val="65000"/>
                  </a:schemeClr>
                </a:solidFill>
                <a:latin typeface="微软雅黑" panose="020B0503020204020204" pitchFamily="34" charset="-122"/>
                <a:ea typeface="微软雅黑" panose="020B0503020204020204" pitchFamily="34" charset="-122"/>
              </a:rPr>
              <a:t>(Terminability)</a:t>
            </a:r>
            <a:r>
              <a:rPr lang="zh-CN" altLang="en-US" sz="750" i="1" dirty="0">
                <a:solidFill>
                  <a:schemeClr val="bg1">
                    <a:lumMod val="65000"/>
                  </a:schemeClr>
                </a:solidFill>
                <a:latin typeface="微软雅黑" panose="020B0503020204020204" pitchFamily="34" charset="-122"/>
                <a:ea typeface="微软雅黑" panose="020B0503020204020204" pitchFamily="34" charset="-122"/>
              </a:rPr>
              <a:t> 在有限时间与计算资源下，得到有效的系统模型评估结果</a:t>
            </a:r>
            <a:endParaRPr lang="en-US" altLang="zh-CN" sz="750" i="1" dirty="0">
              <a:solidFill>
                <a:schemeClr val="bg1">
                  <a:lumMod val="65000"/>
                </a:schemeClr>
              </a:solidFill>
              <a:latin typeface="微软雅黑" panose="020B0503020204020204" pitchFamily="34" charset="-122"/>
              <a:ea typeface="微软雅黑" panose="020B0503020204020204" pitchFamily="34" charset="-122"/>
            </a:endParaRPr>
          </a:p>
          <a:p>
            <a:endParaRPr lang="en-TW" sz="1050" dirty="0"/>
          </a:p>
        </p:txBody>
      </p:sp>
      <p:sp>
        <p:nvSpPr>
          <p:cNvPr id="3" name="TextBox 2">
            <a:extLst>
              <a:ext uri="{FF2B5EF4-FFF2-40B4-BE49-F238E27FC236}">
                <a16:creationId xmlns:a16="http://schemas.microsoft.com/office/drawing/2014/main" id="{57801ADF-F69B-A24D-974B-1DD7A750384B}"/>
              </a:ext>
            </a:extLst>
          </p:cNvPr>
          <p:cNvSpPr txBox="1"/>
          <p:nvPr/>
        </p:nvSpPr>
        <p:spPr>
          <a:xfrm>
            <a:off x="863990" y="1879807"/>
            <a:ext cx="1723549" cy="461537"/>
          </a:xfrm>
          <a:prstGeom prst="rect">
            <a:avLst/>
          </a:prstGeom>
          <a:noFill/>
        </p:spPr>
        <p:txBody>
          <a:bodyPr wrap="none" rtlCol="0">
            <a:spAutoFit/>
          </a:bodyPr>
          <a:lstStyle/>
          <a:p>
            <a:r>
              <a:rPr lang="zh-CN" altLang="en-US" sz="2399" dirty="0">
                <a:latin typeface="STXinwei" panose="02010800040101010101" pitchFamily="2" charset="-122"/>
                <a:ea typeface="STXinwei" panose="02010800040101010101" pitchFamily="2" charset="-122"/>
              </a:rPr>
              <a:t>（</a:t>
            </a:r>
            <a:r>
              <a:rPr lang="en-TW" sz="2399" dirty="0">
                <a:latin typeface="STXinwei" panose="02010800040101010101" pitchFamily="2" charset="-122"/>
                <a:ea typeface="STXinwei" panose="02010800040101010101" pitchFamily="2" charset="-122"/>
              </a:rPr>
              <a:t>可靠性</a:t>
            </a:r>
            <a:r>
              <a:rPr lang="zh-CN" altLang="en-US" sz="2399" dirty="0">
                <a:latin typeface="STXinwei" panose="02010800040101010101" pitchFamily="2" charset="-122"/>
                <a:ea typeface="STXinwei" panose="02010800040101010101" pitchFamily="2" charset="-122"/>
              </a:rPr>
              <a:t>）</a:t>
            </a:r>
            <a:endParaRPr lang="en-TW" sz="2399"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3733625" y="1889260"/>
            <a:ext cx="1723549" cy="461537"/>
          </a:xfrm>
          <a:prstGeom prst="rect">
            <a:avLst/>
          </a:prstGeom>
          <a:noFill/>
        </p:spPr>
        <p:txBody>
          <a:bodyPr wrap="none" rtlCol="0">
            <a:spAutoFit/>
          </a:bodyPr>
          <a:lstStyle/>
          <a:p>
            <a:r>
              <a:rPr lang="zh-CN" altLang="en-US" sz="2399" dirty="0">
                <a:latin typeface="STXinwei" panose="02010800040101010101" pitchFamily="2" charset="-122"/>
                <a:ea typeface="STXinwei" panose="02010800040101010101" pitchFamily="2" charset="-122"/>
              </a:rPr>
              <a:t>（</a:t>
            </a:r>
            <a:r>
              <a:rPr lang="en-TW" sz="2399" dirty="0">
                <a:latin typeface="STXinwei" panose="02010800040101010101" pitchFamily="2" charset="-122"/>
                <a:ea typeface="STXinwei" panose="02010800040101010101" pitchFamily="2" charset="-122"/>
              </a:rPr>
              <a:t>精确性</a:t>
            </a:r>
            <a:r>
              <a:rPr lang="zh-CN" altLang="en-US" sz="2399" dirty="0">
                <a:latin typeface="STXinwei" panose="02010800040101010101" pitchFamily="2" charset="-122"/>
                <a:ea typeface="STXinwei" panose="02010800040101010101" pitchFamily="2" charset="-122"/>
              </a:rPr>
              <a:t>）</a:t>
            </a:r>
            <a:endParaRPr lang="en-TW" sz="2399"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6611963" y="1891041"/>
            <a:ext cx="1723549" cy="461537"/>
          </a:xfrm>
          <a:prstGeom prst="rect">
            <a:avLst/>
          </a:prstGeom>
          <a:noFill/>
        </p:spPr>
        <p:txBody>
          <a:bodyPr wrap="none" rtlCol="0">
            <a:spAutoFit/>
          </a:bodyPr>
          <a:lstStyle/>
          <a:p>
            <a:r>
              <a:rPr lang="zh-CN" altLang="en-US" sz="2399" dirty="0">
                <a:latin typeface="STXinwei" panose="02010800040101010101" pitchFamily="2" charset="-122"/>
                <a:ea typeface="STXinwei" panose="02010800040101010101" pitchFamily="2" charset="-122"/>
              </a:rPr>
              <a:t>（</a:t>
            </a:r>
            <a:r>
              <a:rPr lang="zh-CN" altLang="en-TW" sz="2399" dirty="0">
                <a:latin typeface="STXinwei" panose="02010800040101010101" pitchFamily="2" charset="-122"/>
                <a:ea typeface="STXinwei" panose="02010800040101010101" pitchFamily="2" charset="-122"/>
              </a:rPr>
              <a:t>可</a:t>
            </a:r>
            <a:r>
              <a:rPr lang="zh-CN" altLang="en-US" sz="2399" dirty="0">
                <a:latin typeface="STXinwei" panose="02010800040101010101" pitchFamily="2" charset="-122"/>
                <a:ea typeface="STXinwei" panose="02010800040101010101" pitchFamily="2" charset="-122"/>
              </a:rPr>
              <a:t>终止）</a:t>
            </a:r>
            <a:endParaRPr lang="en-TW" sz="2399" dirty="0">
              <a:latin typeface="STXinwei" panose="02010800040101010101" pitchFamily="2" charset="-122"/>
              <a:ea typeface="STXinwei" panose="02010800040101010101" pitchFamily="2"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mart Contract on Istio Platform"/>
          <p:cNvSpPr txBox="1">
            <a:spLocks noGrp="1"/>
          </p:cNvSpPr>
          <p:nvPr>
            <p:ph type="title"/>
          </p:nvPr>
        </p:nvSpPr>
        <p:spPr>
          <a:prstGeom prst="rect">
            <a:avLst/>
          </a:prstGeom>
        </p:spPr>
        <p:txBody>
          <a:bodyPr/>
          <a:lstStyle/>
          <a:p>
            <a:r>
              <a:rPr dirty="0"/>
              <a:t>Smart Contract </a:t>
            </a:r>
            <a:r>
              <a:rPr lang="en-US" dirty="0"/>
              <a:t>with Observable Historical Data</a:t>
            </a:r>
            <a:endParaRPr dirty="0"/>
          </a:p>
        </p:txBody>
      </p:sp>
      <p:pic>
        <p:nvPicPr>
          <p:cNvPr id="2" name="Picture 1">
            <a:hlinkClick r:id="rId2"/>
            <a:extLst>
              <a:ext uri="{FF2B5EF4-FFF2-40B4-BE49-F238E27FC236}">
                <a16:creationId xmlns:a16="http://schemas.microsoft.com/office/drawing/2014/main" id="{70EF5A39-569D-8943-A5DF-F355BB20DD20}"/>
              </a:ext>
            </a:extLst>
          </p:cNvPr>
          <p:cNvPicPr>
            <a:picLocks noChangeAspect="1"/>
          </p:cNvPicPr>
          <p:nvPr/>
        </p:nvPicPr>
        <p:blipFill>
          <a:blip r:embed="rId3"/>
          <a:stretch>
            <a:fillRect/>
          </a:stretch>
        </p:blipFill>
        <p:spPr>
          <a:xfrm>
            <a:off x="1746504" y="1444626"/>
            <a:ext cx="5650992" cy="3173358"/>
          </a:xfrm>
          <a:prstGeom prst="rect">
            <a:avLst/>
          </a:prstGeom>
        </p:spPr>
      </p:pic>
      <p:sp>
        <p:nvSpPr>
          <p:cNvPr id="3" name="TextBox 2">
            <a:extLst>
              <a:ext uri="{FF2B5EF4-FFF2-40B4-BE49-F238E27FC236}">
                <a16:creationId xmlns:a16="http://schemas.microsoft.com/office/drawing/2014/main" id="{F3B910C4-CED5-094D-B7B9-8D9568290FC0}"/>
              </a:ext>
            </a:extLst>
          </p:cNvPr>
          <p:cNvSpPr txBox="1"/>
          <p:nvPr/>
        </p:nvSpPr>
        <p:spPr>
          <a:xfrm>
            <a:off x="2375886" y="4790651"/>
            <a:ext cx="439222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ISDA: International Swaps and Derivatives Association </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
        <p:nvSpPr>
          <p:cNvPr id="4" name="Slide Number Placeholder 3">
            <a:extLst>
              <a:ext uri="{FF2B5EF4-FFF2-40B4-BE49-F238E27FC236}">
                <a16:creationId xmlns:a16="http://schemas.microsoft.com/office/drawing/2014/main" id="{FB33FFE9-FD40-A248-BDB5-0B94BA19834E}"/>
              </a:ext>
            </a:extLst>
          </p:cNvPr>
          <p:cNvSpPr>
            <a:spLocks noGrp="1"/>
          </p:cNvSpPr>
          <p:nvPr>
            <p:ph type="sldNum" sz="quarter" idx="2"/>
          </p:nvPr>
        </p:nvSpPr>
        <p:spPr/>
        <p:txBody>
          <a:bodyPr/>
          <a:lstStyle/>
          <a:p>
            <a:fld id="{86CB4B4D-7CA3-9044-876B-883B54F8677D}" type="slidenum">
              <a:rPr lang="en-TW" smtClean="0"/>
              <a:t>50</a:t>
            </a:fld>
            <a:endParaRPr lang="en-TW"/>
          </a:p>
        </p:txBody>
      </p:sp>
    </p:spTree>
    <p:extLst>
      <p:ext uri="{BB962C8B-B14F-4D97-AF65-F5344CB8AC3E}">
        <p14:creationId xmlns:p14="http://schemas.microsoft.com/office/powerpoint/2010/main" val="117433857"/>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r>
              <a:t>GitOps: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C373609-983C-C345-B854-743AE31133DF}"/>
              </a:ext>
            </a:extLst>
          </p:cNvPr>
          <p:cNvSpPr>
            <a:spLocks noGrp="1"/>
          </p:cNvSpPr>
          <p:nvPr>
            <p:ph type="sldNum" sz="quarter" idx="2"/>
          </p:nvPr>
        </p:nvSpPr>
        <p:spPr/>
        <p:txBody>
          <a:bodyPr/>
          <a:lstStyle/>
          <a:p>
            <a:fld id="{86CB4B4D-7CA3-9044-876B-883B54F8677D}" type="slidenum">
              <a:rPr lang="en-TW" smtClean="0"/>
              <a:t>51</a:t>
            </a:fld>
            <a:endParaRPr lang="en-TW"/>
          </a:p>
        </p:txBody>
      </p:sp>
    </p:spTree>
    <p:extLst>
      <p:ext uri="{BB962C8B-B14F-4D97-AF65-F5344CB8AC3E}">
        <p14:creationId xmlns:p14="http://schemas.microsoft.com/office/powerpoint/2010/main" val="2127399567"/>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dirty="0"/>
              <a:t>Ricardian Contract</a:t>
            </a:r>
            <a:br>
              <a:rPr lang="en-US" dirty="0"/>
            </a:br>
            <a:r>
              <a:rPr lang="en-US" dirty="0"/>
              <a:t>Socially Binding </a:t>
            </a:r>
            <a:r>
              <a:rPr lang="en-TW" dirty="0">
                <a:solidFill>
                  <a:srgbClr val="FF0000"/>
                </a:solidFill>
              </a:rPr>
              <a:t>Digital Twin</a:t>
            </a:r>
            <a:endParaRPr dirty="0">
              <a:solidFill>
                <a:srgbClr val="FF0000"/>
              </a:solidFill>
            </a:endParaRPr>
          </a:p>
        </p:txBody>
      </p:sp>
      <p:pic>
        <p:nvPicPr>
          <p:cNvPr id="2" name="Picture 1">
            <a:hlinkClick r:id="rId2"/>
            <a:extLst>
              <a:ext uri="{FF2B5EF4-FFF2-40B4-BE49-F238E27FC236}">
                <a16:creationId xmlns:a16="http://schemas.microsoft.com/office/drawing/2014/main" id="{B5C0BF76-85D1-644F-A833-5BF51D1FA3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7968" y="1217357"/>
            <a:ext cx="4728063" cy="3821387"/>
          </a:xfrm>
          <a:prstGeom prst="rect">
            <a:avLst/>
          </a:prstGeom>
        </p:spPr>
      </p:pic>
      <p:sp>
        <p:nvSpPr>
          <p:cNvPr id="3" name="Slide Number Placeholder 2">
            <a:extLst>
              <a:ext uri="{FF2B5EF4-FFF2-40B4-BE49-F238E27FC236}">
                <a16:creationId xmlns:a16="http://schemas.microsoft.com/office/drawing/2014/main" id="{02D8B329-9F90-5146-B749-60AD7E836754}"/>
              </a:ext>
            </a:extLst>
          </p:cNvPr>
          <p:cNvSpPr>
            <a:spLocks noGrp="1"/>
          </p:cNvSpPr>
          <p:nvPr>
            <p:ph type="sldNum" sz="quarter" idx="2"/>
          </p:nvPr>
        </p:nvSpPr>
        <p:spPr/>
        <p:txBody>
          <a:bodyPr/>
          <a:lstStyle/>
          <a:p>
            <a:fld id="{86CB4B4D-7CA3-9044-876B-883B54F8677D}" type="slidenum">
              <a:rPr lang="en-TW" smtClean="0"/>
              <a:t>52</a:t>
            </a:fld>
            <a:endParaRPr lang="en-TW"/>
          </a:p>
        </p:txBody>
      </p:sp>
    </p:spTree>
    <p:extLst>
      <p:ext uri="{BB962C8B-B14F-4D97-AF65-F5344CB8AC3E}">
        <p14:creationId xmlns:p14="http://schemas.microsoft.com/office/powerpoint/2010/main" val="4173379453"/>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lang="en-US" dirty="0"/>
              <a:t>A Smarter Smart</a:t>
            </a:r>
            <a:r>
              <a:rPr dirty="0"/>
              <a:t> Contract</a:t>
            </a:r>
          </a:p>
        </p:txBody>
      </p:sp>
      <p:pic>
        <p:nvPicPr>
          <p:cNvPr id="3074" name="Picture 2">
            <a:hlinkClick r:id="rId3"/>
            <a:extLst>
              <a:ext uri="{FF2B5EF4-FFF2-40B4-BE49-F238E27FC236}">
                <a16:creationId xmlns:a16="http://schemas.microsoft.com/office/drawing/2014/main" id="{175088D3-1F4E-D144-95CC-C97D79D09C0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35429" y="825949"/>
            <a:ext cx="5073142" cy="423633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E6D5668-53C8-1647-B1F2-77207B69AA2E}"/>
              </a:ext>
            </a:extLst>
          </p:cNvPr>
          <p:cNvSpPr>
            <a:spLocks noGrp="1"/>
          </p:cNvSpPr>
          <p:nvPr>
            <p:ph type="sldNum" sz="quarter" idx="2"/>
          </p:nvPr>
        </p:nvSpPr>
        <p:spPr/>
        <p:txBody>
          <a:bodyPr/>
          <a:lstStyle/>
          <a:p>
            <a:fld id="{86CB4B4D-7CA3-9044-876B-883B54F8677D}" type="slidenum">
              <a:rPr lang="en-TW" smtClean="0"/>
              <a:t>53</a:t>
            </a:fld>
            <a:endParaRPr lang="en-TW"/>
          </a:p>
        </p:txBody>
      </p:sp>
    </p:spTree>
    <p:extLst>
      <p:ext uri="{BB962C8B-B14F-4D97-AF65-F5344CB8AC3E}">
        <p14:creationId xmlns:p14="http://schemas.microsoft.com/office/powerpoint/2010/main" val="966429471"/>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latin typeface="STXinwei" panose="02010800040101010101" pitchFamily="2" charset="-122"/>
                <a:ea typeface="STXinwei" panose="02010800040101010101" pitchFamily="2" charset="-122"/>
              </a:rPr>
              <a:t>生物或经济等复杂系统的循环结构</a:t>
            </a:r>
            <a:endParaRPr dirty="0">
              <a:solidFill>
                <a:schemeClr val="tx1"/>
              </a:solidFill>
              <a:latin typeface="STXinwei" panose="02010800040101010101" pitchFamily="2" charset="-122"/>
              <a:ea typeface="STXinwei" panose="02010800040101010101" pitchFamily="2" charset="-122"/>
            </a:endParaRPr>
          </a:p>
        </p:txBody>
      </p:sp>
      <p:sp>
        <p:nvSpPr>
          <p:cNvPr id="2" name="TextBox 1">
            <a:extLst>
              <a:ext uri="{FF2B5EF4-FFF2-40B4-BE49-F238E27FC236}">
                <a16:creationId xmlns:a16="http://schemas.microsoft.com/office/drawing/2014/main" id="{000798BA-AF48-C944-9195-C1E7E5F05246}"/>
              </a:ext>
            </a:extLst>
          </p:cNvPr>
          <p:cNvSpPr txBox="1"/>
          <p:nvPr/>
        </p:nvSpPr>
        <p:spPr>
          <a:xfrm>
            <a:off x="1155038" y="4299234"/>
            <a:ext cx="6833922" cy="553998"/>
          </a:xfrm>
          <a:prstGeom prst="rect">
            <a:avLst/>
          </a:prstGeom>
          <a:noFill/>
        </p:spPr>
        <p:txBody>
          <a:bodyPr wrap="none" rtlCol="0">
            <a:spAutoFit/>
          </a:bodyPr>
          <a:lstStyle/>
          <a:p>
            <a:pPr algn="ctr"/>
            <a:r>
              <a:rPr lang="en-TW" sz="1000" dirty="0"/>
              <a:t>Image Source: </a:t>
            </a:r>
            <a:r>
              <a:rPr lang="en-US" sz="1000" b="1" dirty="0">
                <a:hlinkClick r:id="rId3"/>
              </a:rPr>
              <a:t>From autopoiesis to neurophenomenology: </a:t>
            </a:r>
            <a:br>
              <a:rPr lang="en-US" sz="1000" b="1" dirty="0">
                <a:hlinkClick r:id="rId3"/>
              </a:rPr>
            </a:br>
            <a:r>
              <a:rPr lang="en-US" sz="1000" b="1" dirty="0">
                <a:hlinkClick r:id="rId3"/>
              </a:rPr>
              <a:t>Francisco Varela's exploration of the biophysics of being</a:t>
            </a:r>
            <a:r>
              <a:rPr lang="en-TW" sz="1000" dirty="0"/>
              <a:t>,</a:t>
            </a:r>
          </a:p>
          <a:p>
            <a:pPr algn="ctr"/>
            <a:r>
              <a:rPr lang="en-US" sz="1000" dirty="0"/>
              <a:t>DAVID RUDRAUF, ANTOINE LUTZ, DIEGO COSMELLI, JEAN-PHILIPPE LACHAUX, and MICHEL LE VAN QUYEN</a:t>
            </a:r>
            <a:endParaRPr lang="en-TW" sz="1000" dirty="0"/>
          </a:p>
        </p:txBody>
      </p:sp>
      <p:pic>
        <p:nvPicPr>
          <p:cNvPr id="7170" name="Picture 2">
            <a:hlinkClick r:id="rId3"/>
            <a:extLst>
              <a:ext uri="{FF2B5EF4-FFF2-40B4-BE49-F238E27FC236}">
                <a16:creationId xmlns:a16="http://schemas.microsoft.com/office/drawing/2014/main" id="{9AF4F309-1B20-354F-9732-D61062BFD4F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795020" y="1499019"/>
            <a:ext cx="5553959" cy="271218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bstract Interpretation for Program Verification (ft. Viktor Kuncak) -  YouTube">
            <a:hlinkClick r:id="rId5"/>
            <a:extLst>
              <a:ext uri="{FF2B5EF4-FFF2-40B4-BE49-F238E27FC236}">
                <a16:creationId xmlns:a16="http://schemas.microsoft.com/office/drawing/2014/main" id="{9F0CF51D-5939-2B4D-B75F-DB349FD591E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706219" y="1168089"/>
            <a:ext cx="1952886" cy="109849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dirty="0"/>
          </a:p>
        </p:txBody>
      </p:sp>
    </p:spTree>
    <p:extLst>
      <p:ext uri="{BB962C8B-B14F-4D97-AF65-F5344CB8AC3E}">
        <p14:creationId xmlns:p14="http://schemas.microsoft.com/office/powerpoint/2010/main" val="42096585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Service Mesh (</a:t>
            </a:r>
            <a:r>
              <a:rPr lang="en-US" dirty="0" err="1"/>
              <a:t>Istio</a:t>
            </a:r>
            <a:r>
              <a:rPr lang="en-US" dirty="0"/>
              <a:t>) and Human </a:t>
            </a:r>
            <a:r>
              <a:rPr lang="en-US" dirty="0" err="1"/>
              <a:t>Phsiology</a:t>
            </a:r>
            <a:br>
              <a:rPr lang="en-US" dirty="0"/>
            </a:br>
            <a:r>
              <a:rPr lang="en-US" dirty="0">
                <a:solidFill>
                  <a:srgbClr val="FF0000"/>
                </a:solidFill>
              </a:rPr>
              <a:t>Checks and Balances</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79616" y="1206738"/>
            <a:ext cx="7266857" cy="3760338"/>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1837868" y="1331854"/>
            <a:ext cx="184024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FFFF"/>
                </a:solidFill>
                <a:effectLst/>
                <a:uFillTx/>
                <a:latin typeface="+mj-lt"/>
                <a:ea typeface="+mj-ea"/>
                <a:cs typeface="+mj-cs"/>
                <a:sym typeface="Arial"/>
              </a:rPr>
              <a:t>Feedback Mechanisms</a:t>
            </a:r>
          </a:p>
        </p:txBody>
      </p:sp>
      <p:sp>
        <p:nvSpPr>
          <p:cNvPr id="6" name="TextBox 5">
            <a:extLst>
              <a:ext uri="{FF2B5EF4-FFF2-40B4-BE49-F238E27FC236}">
                <a16:creationId xmlns:a16="http://schemas.microsoft.com/office/drawing/2014/main" id="{056695AA-F26E-744B-A091-B23C0381976A}"/>
              </a:ext>
            </a:extLst>
          </p:cNvPr>
          <p:cNvSpPr txBox="1"/>
          <p:nvPr/>
        </p:nvSpPr>
        <p:spPr>
          <a:xfrm>
            <a:off x="5504013" y="1331854"/>
            <a:ext cx="145232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FFFF"/>
                </a:solidFill>
                <a:effectLst/>
                <a:uFillTx/>
                <a:latin typeface="+mj-lt"/>
                <a:ea typeface="+mj-ea"/>
                <a:cs typeface="+mj-cs"/>
                <a:sym typeface="Arial"/>
              </a:rPr>
              <a:t>Command Central</a:t>
            </a:r>
          </a:p>
        </p:txBody>
      </p:sp>
      <p:sp>
        <p:nvSpPr>
          <p:cNvPr id="4" name="Slide Number Placeholder 3">
            <a:extLst>
              <a:ext uri="{FF2B5EF4-FFF2-40B4-BE49-F238E27FC236}">
                <a16:creationId xmlns:a16="http://schemas.microsoft.com/office/drawing/2014/main" id="{66E27E51-A906-5B40-92F8-28B273B6A15F}"/>
              </a:ext>
            </a:extLst>
          </p:cNvPr>
          <p:cNvSpPr>
            <a:spLocks noGrp="1"/>
          </p:cNvSpPr>
          <p:nvPr>
            <p:ph type="sldNum" sz="quarter" idx="2"/>
          </p:nvPr>
        </p:nvSpPr>
        <p:spPr/>
        <p:txBody>
          <a:bodyPr/>
          <a:lstStyle/>
          <a:p>
            <a:fld id="{86CB4B4D-7CA3-9044-876B-883B54F8677D}" type="slidenum">
              <a:rPr lang="en-TW" smtClean="0"/>
              <a:t>55</a:t>
            </a:fld>
            <a:endParaRPr lang="en-TW"/>
          </a:p>
        </p:txBody>
      </p:sp>
    </p:spTree>
    <p:extLst>
      <p:ext uri="{BB962C8B-B14F-4D97-AF65-F5344CB8AC3E}">
        <p14:creationId xmlns:p14="http://schemas.microsoft.com/office/powerpoint/2010/main" val="1181096015"/>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In the world of Internet of Things</a:t>
            </a:r>
            <a:br>
              <a:rPr lang="en-US" dirty="0"/>
            </a:br>
            <a:r>
              <a:rPr lang="en-US" dirty="0">
                <a:solidFill>
                  <a:srgbClr val="FF0000"/>
                </a:solidFill>
              </a:rPr>
              <a:t>Checks and Balances</a:t>
            </a:r>
            <a:endParaRPr dirty="0">
              <a:solidFill>
                <a:srgbClr val="FF0000"/>
              </a:solidFill>
            </a:endParaRPr>
          </a:p>
        </p:txBody>
      </p:sp>
      <p:pic>
        <p:nvPicPr>
          <p:cNvPr id="5" name="Picture 4">
            <a:hlinkClick r:id="rId2"/>
            <a:extLst>
              <a:ext uri="{FF2B5EF4-FFF2-40B4-BE49-F238E27FC236}">
                <a16:creationId xmlns:a16="http://schemas.microsoft.com/office/drawing/2014/main" id="{2D4D311A-2F3B-D14B-A44A-949C0C95774E}"/>
              </a:ext>
            </a:extLst>
          </p:cNvPr>
          <p:cNvPicPr>
            <a:picLocks noChangeAspect="1"/>
          </p:cNvPicPr>
          <p:nvPr/>
        </p:nvPicPr>
        <p:blipFill>
          <a:blip r:embed="rId3"/>
          <a:stretch>
            <a:fillRect/>
          </a:stretch>
        </p:blipFill>
        <p:spPr>
          <a:xfrm>
            <a:off x="207041" y="1450293"/>
            <a:ext cx="4729418" cy="3340358"/>
          </a:xfrm>
          <a:prstGeom prst="rect">
            <a:avLst/>
          </a:prstGeom>
        </p:spPr>
      </p:pic>
      <p:sp>
        <p:nvSpPr>
          <p:cNvPr id="6" name="TextBox 5">
            <a:extLst>
              <a:ext uri="{FF2B5EF4-FFF2-40B4-BE49-F238E27FC236}">
                <a16:creationId xmlns:a16="http://schemas.microsoft.com/office/drawing/2014/main" id="{B73AF20D-F701-FC46-8400-FA36525AC290}"/>
              </a:ext>
            </a:extLst>
          </p:cNvPr>
          <p:cNvSpPr txBox="1"/>
          <p:nvPr/>
        </p:nvSpPr>
        <p:spPr>
          <a:xfrm>
            <a:off x="2128520" y="2147453"/>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7" name="TextBox 6">
            <a:extLst>
              <a:ext uri="{FF2B5EF4-FFF2-40B4-BE49-F238E27FC236}">
                <a16:creationId xmlns:a16="http://schemas.microsoft.com/office/drawing/2014/main" id="{4E68D828-EE85-F440-A03C-8726C6A753C9}"/>
              </a:ext>
            </a:extLst>
          </p:cNvPr>
          <p:cNvSpPr txBox="1"/>
          <p:nvPr/>
        </p:nvSpPr>
        <p:spPr>
          <a:xfrm>
            <a:off x="2029133" y="4438961"/>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pic>
        <p:nvPicPr>
          <p:cNvPr id="8" name="Picture 7">
            <a:hlinkClick r:id="rId2"/>
            <a:extLst>
              <a:ext uri="{FF2B5EF4-FFF2-40B4-BE49-F238E27FC236}">
                <a16:creationId xmlns:a16="http://schemas.microsoft.com/office/drawing/2014/main" id="{2AA1B7C2-84E0-624B-AF0A-529D0172AF5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5286676" y="1864576"/>
            <a:ext cx="3656381" cy="2582479"/>
          </a:xfrm>
          <a:prstGeom prst="rect">
            <a:avLst/>
          </a:prstGeom>
        </p:spPr>
      </p:pic>
      <p:sp>
        <p:nvSpPr>
          <p:cNvPr id="9" name="TextBox 8">
            <a:extLst>
              <a:ext uri="{FF2B5EF4-FFF2-40B4-BE49-F238E27FC236}">
                <a16:creationId xmlns:a16="http://schemas.microsoft.com/office/drawing/2014/main" id="{4F9EE2ED-C082-0F48-9EDE-78551EF66AF8}"/>
              </a:ext>
            </a:extLst>
          </p:cNvPr>
          <p:cNvSpPr txBox="1"/>
          <p:nvPr/>
        </p:nvSpPr>
        <p:spPr>
          <a:xfrm>
            <a:off x="7179151" y="3315637"/>
            <a:ext cx="114454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Concretization</a:t>
            </a:r>
          </a:p>
        </p:txBody>
      </p:sp>
      <p:sp>
        <p:nvSpPr>
          <p:cNvPr id="10" name="TextBox 9">
            <a:extLst>
              <a:ext uri="{FF2B5EF4-FFF2-40B4-BE49-F238E27FC236}">
                <a16:creationId xmlns:a16="http://schemas.microsoft.com/office/drawing/2014/main" id="{040769B0-828A-D649-A9DA-5372B210EF2F}"/>
              </a:ext>
            </a:extLst>
          </p:cNvPr>
          <p:cNvSpPr txBox="1"/>
          <p:nvPr/>
        </p:nvSpPr>
        <p:spPr>
          <a:xfrm>
            <a:off x="6053350" y="3315637"/>
            <a:ext cx="896079"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Abstraction</a:t>
            </a:r>
          </a:p>
        </p:txBody>
      </p:sp>
      <p:sp>
        <p:nvSpPr>
          <p:cNvPr id="2" name="Slide Number Placeholder 1">
            <a:extLst>
              <a:ext uri="{FF2B5EF4-FFF2-40B4-BE49-F238E27FC236}">
                <a16:creationId xmlns:a16="http://schemas.microsoft.com/office/drawing/2014/main" id="{BFBD9A7A-853B-0D46-BCFA-EA8068624CCF}"/>
              </a:ext>
            </a:extLst>
          </p:cNvPr>
          <p:cNvSpPr>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6CB4B4D-7CA3-9044-876B-883B54F8677D}" type="slidenum">
              <a:rPr lang="en-TW" smtClean="0"/>
              <a:pPr/>
              <a:t>56</a:t>
            </a:fld>
            <a:endParaRPr lang="en-TW"/>
          </a:p>
        </p:txBody>
      </p:sp>
    </p:spTree>
    <p:extLst>
      <p:ext uri="{BB962C8B-B14F-4D97-AF65-F5344CB8AC3E}">
        <p14:creationId xmlns:p14="http://schemas.microsoft.com/office/powerpoint/2010/main" val="40975018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A New Kind of Operating Systems</a:t>
            </a:r>
            <a:b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b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with built-in Governance</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grpSp>
        <p:nvGrpSpPr>
          <p:cNvPr id="11" name="Group 10">
            <a:extLst>
              <a:ext uri="{FF2B5EF4-FFF2-40B4-BE49-F238E27FC236}">
                <a16:creationId xmlns:a16="http://schemas.microsoft.com/office/drawing/2014/main" id="{F14898C0-C88D-4445-AB21-AAE608D1AF23}"/>
              </a:ext>
            </a:extLst>
          </p:cNvPr>
          <p:cNvGrpSpPr/>
          <p:nvPr/>
        </p:nvGrpSpPr>
        <p:grpSpPr>
          <a:xfrm>
            <a:off x="776816" y="1441172"/>
            <a:ext cx="7590367" cy="3533447"/>
            <a:chOff x="776816" y="1441172"/>
            <a:chExt cx="7590367" cy="3533447"/>
          </a:xfrm>
        </p:grpSpPr>
        <p:grpSp>
          <p:nvGrpSpPr>
            <p:cNvPr id="9" name="Group 8">
              <a:extLst>
                <a:ext uri="{FF2B5EF4-FFF2-40B4-BE49-F238E27FC236}">
                  <a16:creationId xmlns:a16="http://schemas.microsoft.com/office/drawing/2014/main" id="{1630B2E9-B747-554D-B75A-E6226FEE4D66}"/>
                </a:ext>
              </a:extLst>
            </p:cNvPr>
            <p:cNvGrpSpPr/>
            <p:nvPr/>
          </p:nvGrpSpPr>
          <p:grpSpPr>
            <a:xfrm>
              <a:off x="776816" y="1441172"/>
              <a:ext cx="7590367" cy="3533447"/>
              <a:chOff x="776816" y="1441172"/>
              <a:chExt cx="7590367" cy="3533447"/>
            </a:xfrm>
          </p:grpSpPr>
          <p:pic>
            <p:nvPicPr>
              <p:cNvPr id="7" name="Picture 6">
                <a:hlinkClick r:id="rId3"/>
                <a:extLst>
                  <a:ext uri="{FF2B5EF4-FFF2-40B4-BE49-F238E27FC236}">
                    <a16:creationId xmlns:a16="http://schemas.microsoft.com/office/drawing/2014/main" id="{38A445E9-6013-E240-BDA6-D0626E0A8490}"/>
                  </a:ext>
                </a:extLst>
              </p:cNvPr>
              <p:cNvPicPr>
                <a:picLocks noChangeAspect="1"/>
              </p:cNvPicPr>
              <p:nvPr/>
            </p:nvPicPr>
            <p:blipFill>
              <a:blip r:embed="rId4"/>
              <a:stretch>
                <a:fillRect/>
              </a:stretch>
            </p:blipFill>
            <p:spPr>
              <a:xfrm>
                <a:off x="776816" y="1441172"/>
                <a:ext cx="7590367" cy="3533447"/>
              </a:xfrm>
              <a:prstGeom prst="rect">
                <a:avLst/>
              </a:prstGeom>
            </p:spPr>
          </p:pic>
          <p:sp>
            <p:nvSpPr>
              <p:cNvPr id="8" name="TextBox 7">
                <a:extLst>
                  <a:ext uri="{FF2B5EF4-FFF2-40B4-BE49-F238E27FC236}">
                    <a16:creationId xmlns:a16="http://schemas.microsoft.com/office/drawing/2014/main" id="{522901E4-4A57-204C-B663-7E5FA9DEFD37}"/>
                  </a:ext>
                </a:extLst>
              </p:cNvPr>
              <p:cNvSpPr txBox="1"/>
              <p:nvPr/>
            </p:nvSpPr>
            <p:spPr>
              <a:xfrm>
                <a:off x="1848678" y="4442792"/>
                <a:ext cx="606256" cy="200055"/>
              </a:xfrm>
              <a:prstGeom prst="rect">
                <a:avLst/>
              </a:prstGeom>
              <a:noFill/>
            </p:spPr>
            <p:txBody>
              <a:bodyPr wrap="none" rtlCol="0">
                <a:spAutoFit/>
              </a:bodyPr>
              <a:lstStyle/>
              <a:p>
                <a:r>
                  <a:rPr lang="en-TW" sz="700" b="1" dirty="0">
                    <a:latin typeface="Times" pitchFamily="2" charset="0"/>
                  </a:rPr>
                  <a:t>Data Plane</a:t>
                </a:r>
              </a:p>
            </p:txBody>
          </p:sp>
        </p:grpSp>
        <p:sp>
          <p:nvSpPr>
            <p:cNvPr id="10" name="Oval 9">
              <a:extLst>
                <a:ext uri="{FF2B5EF4-FFF2-40B4-BE49-F238E27FC236}">
                  <a16:creationId xmlns:a16="http://schemas.microsoft.com/office/drawing/2014/main" id="{1F69CEEF-0E17-CF47-8A4C-8493192DE80C}"/>
                </a:ext>
              </a:extLst>
            </p:cNvPr>
            <p:cNvSpPr/>
            <p:nvPr/>
          </p:nvSpPr>
          <p:spPr>
            <a:xfrm>
              <a:off x="1431219" y="4094922"/>
              <a:ext cx="1441174" cy="6957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3" name="Slide Number Placeholder 2">
            <a:extLst>
              <a:ext uri="{FF2B5EF4-FFF2-40B4-BE49-F238E27FC236}">
                <a16:creationId xmlns:a16="http://schemas.microsoft.com/office/drawing/2014/main" id="{EFE3108C-FEEC-634F-A633-061B2F4928A0}"/>
              </a:ext>
            </a:extLst>
          </p:cNvPr>
          <p:cNvSpPr>
            <a:spLocks noGrp="1"/>
          </p:cNvSpPr>
          <p:nvPr>
            <p:ph type="sldNum" sz="quarter" idx="12"/>
          </p:nvPr>
        </p:nvSpPr>
        <p:spPr/>
        <p:txBody>
          <a:bodyPr/>
          <a:lstStyle/>
          <a:p>
            <a:fld id="{713C7D3C-22D2-7449-8935-5F36E8921380}" type="slidenum">
              <a:rPr lang="en-US" smtClean="0"/>
              <a:pPr/>
              <a:t>57</a:t>
            </a:fld>
            <a:endParaRPr lang="en-US" dirty="0"/>
          </a:p>
        </p:txBody>
      </p:sp>
    </p:spTree>
    <p:extLst>
      <p:ext uri="{BB962C8B-B14F-4D97-AF65-F5344CB8AC3E}">
        <p14:creationId xmlns:p14="http://schemas.microsoft.com/office/powerpoint/2010/main" val="21524306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lstStyle/>
          <a:p>
            <a:r>
              <a:t>IaaS: Infrastructure as a Service</a:t>
            </a:r>
          </a:p>
        </p:txBody>
      </p:sp>
      <p:pic>
        <p:nvPicPr>
          <p:cNvPr id="4" name="Picture 3">
            <a:hlinkClick r:id="rId2"/>
            <a:extLst>
              <a:ext uri="{FF2B5EF4-FFF2-40B4-BE49-F238E27FC236}">
                <a16:creationId xmlns:a16="http://schemas.microsoft.com/office/drawing/2014/main" id="{D95E6419-2340-364D-B294-83BB9006505B}"/>
              </a:ext>
            </a:extLst>
          </p:cNvPr>
          <p:cNvPicPr>
            <a:picLocks noChangeAspect="1"/>
          </p:cNvPicPr>
          <p:nvPr/>
        </p:nvPicPr>
        <p:blipFill>
          <a:blip r:embed="rId3"/>
          <a:stretch>
            <a:fillRect/>
          </a:stretch>
        </p:blipFill>
        <p:spPr>
          <a:xfrm>
            <a:off x="1069848" y="929920"/>
            <a:ext cx="7004304" cy="3938016"/>
          </a:xfrm>
          <a:prstGeom prst="rect">
            <a:avLst/>
          </a:prstGeom>
        </p:spPr>
      </p:pic>
      <p:sp>
        <p:nvSpPr>
          <p:cNvPr id="2" name="Slide Number Placeholder 1">
            <a:extLst>
              <a:ext uri="{FF2B5EF4-FFF2-40B4-BE49-F238E27FC236}">
                <a16:creationId xmlns:a16="http://schemas.microsoft.com/office/drawing/2014/main" id="{E22489B2-7093-794D-A1F3-34B5CA338ED4}"/>
              </a:ext>
            </a:extLst>
          </p:cNvPr>
          <p:cNvSpPr>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6CB4B4D-7CA3-9044-876B-883B54F8677D}" type="slidenum">
              <a:rPr lang="en-TW" smtClean="0"/>
              <a:pPr/>
              <a:t>58</a:t>
            </a:fld>
            <a:endParaRPr lang="en-TW"/>
          </a:p>
        </p:txBody>
      </p:sp>
    </p:spTree>
    <p:extLst>
      <p:ext uri="{BB962C8B-B14F-4D97-AF65-F5344CB8AC3E}">
        <p14:creationId xmlns:p14="http://schemas.microsoft.com/office/powerpoint/2010/main" val="38760877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59</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lang="en-US" dirty="0">
                <a:solidFill>
                  <a:srgbClr val="000000"/>
                </a:solidFill>
              </a:rPr>
              <a:t>Serve as the Control Plane</a:t>
            </a: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Define Policies according to high level objectives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Security roles protected by tech not by political influence only</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lang="en-US" dirty="0">
                <a:solidFill>
                  <a:srgbClr val="000000"/>
                </a:solidFill>
              </a:rPr>
              <a:t>L</a:t>
            </a:r>
            <a:r>
              <a:rPr kumimoji="0" lang="en-US" sz="1400" b="0" i="0" u="none" strike="noStrike" kern="0" cap="none" spc="0" normalizeH="0" baseline="0" noProof="0" dirty="0">
                <a:ln>
                  <a:noFill/>
                </a:ln>
                <a:solidFill>
                  <a:srgbClr val="000000"/>
                </a:solidFill>
                <a:effectLst/>
                <a:uLnTx/>
                <a:uFillTx/>
                <a:latin typeface="Arial"/>
                <a:cs typeface="Arial"/>
                <a:sym typeface="Arial"/>
              </a:rPr>
              <a:t>aw enforcement by controlling targeted resources in the Data Plane</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43787"/>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0" i="0" u="none" strike="noStrike" kern="0" cap="none" spc="0" normalizeH="0" baseline="0" noProof="0" dirty="0">
                <a:ln>
                  <a:noFill/>
                </a:ln>
                <a:solidFill>
                  <a:srgbClr val="FFFFFF"/>
                </a:solidFill>
                <a:effectLst/>
                <a:uLnTx/>
                <a:uFillTx/>
                <a:latin typeface="Arial"/>
                <a:cs typeface="Arial"/>
                <a:sym typeface="Arial"/>
              </a:rPr>
              <a:t>Serve as the Data Plane</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Resources governed by Configurable Policies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Security-sensitive infrastructure that assigns traceable responsibilities to persons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Provide feedback from real worlds to reflect on the efficacies of laws</a:t>
            </a:r>
          </a:p>
        </p:txBody>
      </p:sp>
      <p:sp>
        <p:nvSpPr>
          <p:cNvPr id="6" name="TextBox 5">
            <a:extLst>
              <a:ext uri="{FF2B5EF4-FFF2-40B4-BE49-F238E27FC236}">
                <a16:creationId xmlns:a16="http://schemas.microsoft.com/office/drawing/2014/main" id="{49C4D493-8996-7A4B-A191-EBD3995FDCAA}"/>
              </a:ext>
            </a:extLst>
          </p:cNvPr>
          <p:cNvSpPr txBox="1"/>
          <p:nvPr/>
        </p:nvSpPr>
        <p:spPr>
          <a:xfrm>
            <a:off x="2932769" y="4663217"/>
            <a:ext cx="327846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0000"/>
                </a:solidFill>
                <a:effectLst/>
                <a:uLnTx/>
                <a:uFillTx/>
                <a:latin typeface="Arial"/>
                <a:cs typeface="Arial"/>
                <a:sym typeface="Arial"/>
              </a:rPr>
              <a:t>Namespace (Data Asset) Management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1" name="Picture 1" descr="Inspection list, checklist, target list, agenda list, todo list icon">
            <a:extLst>
              <a:ext uri="{FF2B5EF4-FFF2-40B4-BE49-F238E27FC236}">
                <a16:creationId xmlns:a16="http://schemas.microsoft.com/office/drawing/2014/main" id="{C1E29DB2-A202-A147-8919-0581748BA37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558688" y="153047"/>
            <a:ext cx="598624" cy="8188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4"/>
            <a:extLst>
              <a:ext uri="{FF2B5EF4-FFF2-40B4-BE49-F238E27FC236}">
                <a16:creationId xmlns:a16="http://schemas.microsoft.com/office/drawing/2014/main" id="{C4FDF6B8-D27B-9342-9B24-08A15A859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955455" y="134849"/>
            <a:ext cx="762061" cy="764316"/>
          </a:xfrm>
          <a:prstGeom prst="rect">
            <a:avLst/>
          </a:prstGeom>
        </p:spPr>
      </p:pic>
    </p:spTree>
    <p:extLst>
      <p:ext uri="{BB962C8B-B14F-4D97-AF65-F5344CB8AC3E}">
        <p14:creationId xmlns:p14="http://schemas.microsoft.com/office/powerpoint/2010/main" val="1975705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2"/>
          <p:cNvSpPr txBox="1">
            <a:spLocks noGrp="1"/>
          </p:cNvSpPr>
          <p:nvPr>
            <p:ph type="title"/>
          </p:nvPr>
        </p:nvSpPr>
        <p:spPr>
          <a:xfrm>
            <a:off x="313364" y="1098750"/>
            <a:ext cx="8517273" cy="1232219"/>
          </a:xfrm>
          <a:prstGeom prst="rect">
            <a:avLst/>
          </a:prstGeom>
          <a:ln>
            <a:noFill/>
          </a:ln>
        </p:spPr>
        <p:txBody>
          <a:bodyPr spcFirstLastPara="1" vert="horz" wrap="square" lIns="91389" tIns="91389" rIns="91389" bIns="91389" rtlCol="0" anchor="ctr" anchorCtr="0">
            <a:noAutofit/>
          </a:bodyPr>
          <a:lstStyle/>
          <a:p>
            <a:r>
              <a:rPr lang="en" sz="2449" i="1">
                <a:highlight>
                  <a:srgbClr val="FFFFFF"/>
                </a:highlight>
              </a:rPr>
              <a:t>“Everything should be made as simple as possible,</a:t>
            </a:r>
            <a:endParaRPr sz="2449" i="1">
              <a:highlight>
                <a:srgbClr val="FFFFFF"/>
              </a:highlight>
            </a:endParaRPr>
          </a:p>
          <a:p>
            <a:r>
              <a:rPr lang="en" sz="2449" i="1">
                <a:highlight>
                  <a:srgbClr val="FFFFFF"/>
                </a:highlight>
              </a:rPr>
              <a:t>but not simpler.”</a:t>
            </a:r>
            <a:endParaRPr sz="2449" i="1">
              <a:highlight>
                <a:srgbClr val="FFFFFF"/>
              </a:highlight>
            </a:endParaRPr>
          </a:p>
          <a:p>
            <a:pPr marL="457006" indent="-345928" algn="r">
              <a:buSzPts val="1850"/>
              <a:buChar char="-"/>
            </a:pPr>
            <a:r>
              <a:rPr lang="en" sz="1850" i="1">
                <a:highlight>
                  <a:srgbClr val="FFFFFF"/>
                </a:highlight>
              </a:rPr>
              <a:t>Albert Einstein</a:t>
            </a:r>
            <a:endParaRPr sz="1850" i="1">
              <a:highlight>
                <a:srgbClr val="FFFFFF"/>
              </a:highlight>
            </a:endParaRPr>
          </a:p>
        </p:txBody>
      </p:sp>
      <p:sp>
        <p:nvSpPr>
          <p:cNvPr id="172" name="Google Shape;172;p32"/>
          <p:cNvSpPr txBox="1"/>
          <p:nvPr/>
        </p:nvSpPr>
        <p:spPr>
          <a:xfrm>
            <a:off x="1421881" y="2665389"/>
            <a:ext cx="6300239" cy="1799749"/>
          </a:xfrm>
          <a:prstGeom prst="rect">
            <a:avLst/>
          </a:prstGeom>
          <a:noFill/>
          <a:ln>
            <a:noFill/>
          </a:ln>
        </p:spPr>
        <p:txBody>
          <a:bodyPr spcFirstLastPara="1" wrap="square" lIns="91389" tIns="91389" rIns="91389" bIns="91389" anchor="t" anchorCtr="0">
            <a:spAutoFit/>
          </a:bodyPr>
          <a:lstStyle/>
          <a:p>
            <a:pPr algn="ctr"/>
            <a:r>
              <a:rPr lang="en" sz="2099">
                <a:latin typeface="Lato"/>
                <a:ea typeface="Lato"/>
                <a:cs typeface="Lato"/>
                <a:sym typeface="Lato"/>
              </a:rPr>
              <a:t>Data Governance: </a:t>
            </a:r>
            <a:endParaRPr sz="2099">
              <a:latin typeface="Lato"/>
              <a:ea typeface="Lato"/>
              <a:cs typeface="Lato"/>
              <a:sym typeface="Lato"/>
            </a:endParaRPr>
          </a:p>
          <a:p>
            <a:pPr algn="ctr"/>
            <a:r>
              <a:rPr lang="en" sz="2099">
                <a:latin typeface="Lato"/>
                <a:ea typeface="Lato"/>
                <a:cs typeface="Lato"/>
                <a:sym typeface="Lato"/>
              </a:rPr>
              <a:t>A </a:t>
            </a:r>
            <a:r>
              <a:rPr lang="en" sz="2099" b="1" i="1">
                <a:solidFill>
                  <a:srgbClr val="3C78D8"/>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sound</a:t>
            </a:r>
            <a:r>
              <a:rPr lang="en" sz="2099">
                <a:latin typeface="Lato"/>
                <a:ea typeface="Lato"/>
                <a:cs typeface="Lato"/>
                <a:sym typeface="Lato"/>
              </a:rPr>
              <a:t> data practice that attains</a:t>
            </a:r>
            <a:endParaRPr sz="2099">
              <a:latin typeface="Lato"/>
              <a:ea typeface="Lato"/>
              <a:cs typeface="Lato"/>
              <a:sym typeface="Lato"/>
            </a:endParaRPr>
          </a:p>
          <a:p>
            <a:pPr algn="ctr"/>
            <a:r>
              <a:rPr lang="en" sz="2099" b="1" i="1">
                <a:solidFill>
                  <a:srgbClr val="3C78D8"/>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precise</a:t>
            </a:r>
            <a:r>
              <a:rPr lang="en" sz="2099">
                <a:latin typeface="Lato"/>
                <a:ea typeface="Lato"/>
                <a:cs typeface="Lato"/>
                <a:sym typeface="Lato"/>
              </a:rPr>
              <a:t>, </a:t>
            </a:r>
            <a:endParaRPr sz="2099">
              <a:latin typeface="Lato"/>
              <a:ea typeface="Lato"/>
              <a:cs typeface="Lato"/>
              <a:sym typeface="Lato"/>
            </a:endParaRPr>
          </a:p>
          <a:p>
            <a:pPr algn="ctr"/>
            <a:r>
              <a:rPr lang="en" sz="2099">
                <a:latin typeface="Lato"/>
                <a:ea typeface="Lato"/>
                <a:cs typeface="Lato"/>
                <a:sym typeface="Lato"/>
              </a:rPr>
              <a:t>yet </a:t>
            </a:r>
            <a:r>
              <a:rPr lang="en" sz="2099" b="1" i="1">
                <a:solidFill>
                  <a:srgbClr val="3C78D8"/>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terminable</a:t>
            </a:r>
            <a:r>
              <a:rPr lang="en" sz="2099">
                <a:latin typeface="Lato"/>
                <a:ea typeface="Lato"/>
                <a:cs typeface="Lato"/>
                <a:sym typeface="Lato"/>
              </a:rPr>
              <a:t> </a:t>
            </a:r>
            <a:endParaRPr sz="2099">
              <a:latin typeface="Lato"/>
              <a:ea typeface="Lato"/>
              <a:cs typeface="Lato"/>
              <a:sym typeface="Lato"/>
            </a:endParaRPr>
          </a:p>
          <a:p>
            <a:pPr algn="ctr"/>
            <a:r>
              <a:rPr lang="en" sz="2099">
                <a:latin typeface="Lato"/>
                <a:ea typeface="Lato"/>
                <a:cs typeface="Lato"/>
                <a:sym typeface="Lato"/>
              </a:rPr>
              <a:t>Data Asset Management.</a:t>
            </a:r>
            <a:endParaRPr sz="2099">
              <a:latin typeface="Lato"/>
              <a:ea typeface="Lato"/>
              <a:cs typeface="Lato"/>
              <a:sym typeface="Lato"/>
            </a:endParaRPr>
          </a:p>
        </p:txBody>
      </p:sp>
      <p:sp>
        <p:nvSpPr>
          <p:cNvPr id="173" name="Google Shape;173;p32"/>
          <p:cNvSpPr txBox="1">
            <a:spLocks noGrp="1"/>
          </p:cNvSpPr>
          <p:nvPr>
            <p:ph type="title"/>
          </p:nvPr>
        </p:nvSpPr>
        <p:spPr>
          <a:xfrm>
            <a:off x="313364" y="190530"/>
            <a:ext cx="8517273" cy="572476"/>
          </a:xfrm>
          <a:prstGeom prst="rect">
            <a:avLst/>
          </a:prstGeom>
          <a:ln w="9525" cap="flat" cmpd="sng">
            <a:solidFill>
              <a:srgbClr val="000000"/>
            </a:solidFill>
            <a:prstDash val="solid"/>
            <a:round/>
            <a:headEnd type="none" w="sm" len="sm"/>
            <a:tailEnd type="none" w="sm" len="sm"/>
          </a:ln>
        </p:spPr>
        <p:txBody>
          <a:bodyPr spcFirstLastPara="1" vert="horz" wrap="square" lIns="91389" tIns="91389" rIns="91389" bIns="91389" rtlCol="0" anchor="ctr" anchorCtr="0">
            <a:normAutofit fontScale="90000"/>
          </a:bodyPr>
          <a:lstStyle/>
          <a:p>
            <a:r>
              <a:rPr lang="en" b="1"/>
              <a:t>The rule for Universal Data Abstraction</a:t>
            </a:r>
            <a:endParaRPr b="1"/>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xfrm>
            <a:off x="1580941" y="241458"/>
            <a:ext cx="5982117" cy="946201"/>
          </a:xfrm>
          <a:prstGeom prst="rect">
            <a:avLst/>
          </a:prstGeom>
        </p:spPr>
        <p:txBody>
          <a:bodyPr>
            <a:normAutofit fontScale="90000"/>
          </a:bodyPr>
          <a:lstStyle/>
          <a:p>
            <a:r>
              <a:rPr lang="en-US" dirty="0"/>
              <a:t>Not Information Asymmetry, but</a:t>
            </a:r>
            <a:br>
              <a:rPr lang="en-US" dirty="0"/>
            </a:br>
            <a:r>
              <a:rPr lang="en-US" dirty="0"/>
              <a:t>promote the </a:t>
            </a:r>
            <a:r>
              <a:rPr lang="en-US" dirty="0">
                <a:solidFill>
                  <a:srgbClr val="FF0000"/>
                </a:solidFill>
              </a:rPr>
              <a:t>Principle of Information Symmetry</a:t>
            </a:r>
            <a:endParaRPr dirty="0">
              <a:solidFill>
                <a:srgbClr val="FF0000"/>
              </a:solidFill>
            </a:endParaRPr>
          </a:p>
        </p:txBody>
      </p:sp>
      <p:pic>
        <p:nvPicPr>
          <p:cNvPr id="4" name="Picture 8">
            <a:extLst>
              <a:ext uri="{FF2B5EF4-FFF2-40B4-BE49-F238E27FC236}">
                <a16:creationId xmlns:a16="http://schemas.microsoft.com/office/drawing/2014/main" id="{2EF7BBB9-9782-AB42-9B8B-D13A76437883}"/>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490889" y="1187659"/>
            <a:ext cx="6162219" cy="345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D52BA68D-E210-1A49-B09B-760359722C54}"/>
              </a:ext>
            </a:extLst>
          </p:cNvPr>
          <p:cNvSpPr>
            <a:spLocks noGrp="1"/>
          </p:cNvSpPr>
          <p:nvPr>
            <p:ph type="sldNum" sz="quarter" idx="2"/>
          </p:nvPr>
        </p:nvSpPr>
        <p:spPr/>
        <p:txBody>
          <a:bodyPr/>
          <a:lstStyle/>
          <a:p>
            <a:fld id="{86CB4B4D-7CA3-9044-876B-883B54F8677D}" type="slidenum">
              <a:rPr lang="en-TW" smtClean="0"/>
              <a:t>60</a:t>
            </a:fld>
            <a:endParaRPr lang="en-TW"/>
          </a:p>
        </p:txBody>
      </p:sp>
    </p:spTree>
    <p:extLst>
      <p:ext uri="{BB962C8B-B14F-4D97-AF65-F5344CB8AC3E}">
        <p14:creationId xmlns:p14="http://schemas.microsoft.com/office/powerpoint/2010/main" val="2495490496"/>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prstGeom prst="rect">
            <a:avLst/>
          </a:prstGeom>
        </p:spPr>
        <p:txBody>
          <a:bodyPr/>
          <a:lstStyle/>
          <a:p>
            <a:r>
              <a:rPr lang="en-US" dirty="0"/>
              <a:t>Open and then </a:t>
            </a:r>
            <a:r>
              <a:rPr lang="en-US" dirty="0">
                <a:solidFill>
                  <a:srgbClr val="FF0000"/>
                </a:solidFill>
              </a:rPr>
              <a:t>Free</a:t>
            </a:r>
            <a:endParaRPr dirty="0">
              <a:solidFill>
                <a:srgbClr val="FF0000"/>
              </a:solidFill>
            </a:endParaRPr>
          </a:p>
        </p:txBody>
      </p:sp>
      <p:sp>
        <p:nvSpPr>
          <p:cNvPr id="3" name="Content Placeholder 3">
            <a:extLst>
              <a:ext uri="{FF2B5EF4-FFF2-40B4-BE49-F238E27FC236}">
                <a16:creationId xmlns:a16="http://schemas.microsoft.com/office/drawing/2014/main" id="{22048CCA-D37C-604E-9255-37EE0C6E731F}"/>
              </a:ext>
            </a:extLst>
          </p:cNvPr>
          <p:cNvSpPr txBox="1">
            <a:spLocks/>
          </p:cNvSpPr>
          <p:nvPr/>
        </p:nvSpPr>
        <p:spPr>
          <a:xfrm>
            <a:off x="530896" y="1532311"/>
            <a:ext cx="5903156" cy="244117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use publicly available technologies and other resources in the learning process</a:t>
            </a:r>
            <a:endPar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resolve conflicts </a:t>
            </a:r>
            <a:r>
              <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in a dynamic context in digitized space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make decisions related to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personal digital assets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express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opinions</a:t>
            </a:r>
          </a:p>
        </p:txBody>
      </p:sp>
      <p:sp>
        <p:nvSpPr>
          <p:cNvPr id="4" name="TextBox 3">
            <a:extLst>
              <a:ext uri="{FF2B5EF4-FFF2-40B4-BE49-F238E27FC236}">
                <a16:creationId xmlns:a16="http://schemas.microsoft.com/office/drawing/2014/main" id="{DE9F31C7-2697-AA48-8386-59F9DCB93005}"/>
              </a:ext>
            </a:extLst>
          </p:cNvPr>
          <p:cNvSpPr txBox="1"/>
          <p:nvPr/>
        </p:nvSpPr>
        <p:spPr>
          <a:xfrm>
            <a:off x="1562312" y="4607458"/>
            <a:ext cx="5665333" cy="307777"/>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Paraphrased from “Free Software, Free Society” by Richard Stallman</a:t>
            </a:r>
          </a:p>
        </p:txBody>
      </p:sp>
      <p:pic>
        <p:nvPicPr>
          <p:cNvPr id="5" name="Picture 4">
            <a:extLst>
              <a:ext uri="{FF2B5EF4-FFF2-40B4-BE49-F238E27FC236}">
                <a16:creationId xmlns:a16="http://schemas.microsoft.com/office/drawing/2014/main" id="{D1F7FD9B-B408-7745-B155-ACF0474D2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7113" y="382153"/>
            <a:ext cx="1861725" cy="2792587"/>
          </a:xfrm>
          <a:prstGeom prst="rect">
            <a:avLst/>
          </a:prstGeom>
        </p:spPr>
      </p:pic>
      <p:sp>
        <p:nvSpPr>
          <p:cNvPr id="6" name="TextBox 5">
            <a:extLst>
              <a:ext uri="{FF2B5EF4-FFF2-40B4-BE49-F238E27FC236}">
                <a16:creationId xmlns:a16="http://schemas.microsoft.com/office/drawing/2014/main" id="{8BFBB14E-CF52-8C44-BD68-04F1A1C6B1BB}"/>
              </a:ext>
            </a:extLst>
          </p:cNvPr>
          <p:cNvSpPr txBox="1"/>
          <p:nvPr/>
        </p:nvSpPr>
        <p:spPr>
          <a:xfrm rot="10800000" flipV="1">
            <a:off x="6657112" y="3204044"/>
            <a:ext cx="1861725" cy="707886"/>
          </a:xfrm>
          <a:prstGeom prst="rect">
            <a:avLst/>
          </a:prstGeom>
          <a:noFill/>
        </p:spPr>
        <p:txBody>
          <a:bodyPr wrap="squar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a:cs typeface="Arial"/>
                <a:sym typeface="Arial"/>
              </a:rPr>
              <a:t>Founder of Free Software Foundation, and Creator of GNU/Linux. Image credit: Wikipedia</a:t>
            </a:r>
          </a:p>
        </p:txBody>
      </p:sp>
      <p:sp>
        <p:nvSpPr>
          <p:cNvPr id="9" name="Rounded Rectangle 8">
            <a:extLst>
              <a:ext uri="{FF2B5EF4-FFF2-40B4-BE49-F238E27FC236}">
                <a16:creationId xmlns:a16="http://schemas.microsoft.com/office/drawing/2014/main" id="{2C50387F-53BE-4443-8905-8BE0987BFF68}"/>
              </a:ext>
            </a:extLst>
          </p:cNvPr>
          <p:cNvSpPr/>
          <p:nvPr/>
        </p:nvSpPr>
        <p:spPr>
          <a:xfrm>
            <a:off x="530895" y="1620982"/>
            <a:ext cx="5697558" cy="1330036"/>
          </a:xfrm>
          <a:prstGeom prst="roundRect">
            <a:avLst/>
          </a:prstGeom>
          <a:noFill/>
          <a:ln w="635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 name="Rounded Rectangle 11">
            <a:extLst>
              <a:ext uri="{FF2B5EF4-FFF2-40B4-BE49-F238E27FC236}">
                <a16:creationId xmlns:a16="http://schemas.microsoft.com/office/drawing/2014/main" id="{B4A07859-6DE7-4543-A54B-083D6379A1E5}"/>
              </a:ext>
            </a:extLst>
          </p:cNvPr>
          <p:cNvSpPr/>
          <p:nvPr/>
        </p:nvSpPr>
        <p:spPr>
          <a:xfrm>
            <a:off x="530895" y="3246471"/>
            <a:ext cx="5697558" cy="1044000"/>
          </a:xfrm>
          <a:prstGeom prst="roundRect">
            <a:avLst/>
          </a:prstGeom>
          <a:noFill/>
          <a:ln w="635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2" name="TextBox 1">
            <a:extLst>
              <a:ext uri="{FF2B5EF4-FFF2-40B4-BE49-F238E27FC236}">
                <a16:creationId xmlns:a16="http://schemas.microsoft.com/office/drawing/2014/main" id="{1696F4E9-16A2-9E47-A011-07BB9959E107}"/>
              </a:ext>
            </a:extLst>
          </p:cNvPr>
          <p:cNvSpPr txBox="1"/>
          <p:nvPr/>
        </p:nvSpPr>
        <p:spPr>
          <a:xfrm>
            <a:off x="968343" y="1380695"/>
            <a:ext cx="105477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AAFFEE"/>
                </a:solidFill>
                <a:effectLst/>
                <a:uLnTx/>
                <a:uFillTx/>
                <a:latin typeface="Arial"/>
                <a:ea typeface="+mj-ea"/>
                <a:cs typeface="Arial"/>
                <a:sym typeface="Arial"/>
              </a:rPr>
              <a:t>Open Source</a:t>
            </a:r>
          </a:p>
        </p:txBody>
      </p:sp>
      <p:sp>
        <p:nvSpPr>
          <p:cNvPr id="10" name="TextBox 9">
            <a:extLst>
              <a:ext uri="{FF2B5EF4-FFF2-40B4-BE49-F238E27FC236}">
                <a16:creationId xmlns:a16="http://schemas.microsoft.com/office/drawing/2014/main" id="{0A78F903-0080-5C47-9A6C-D4C60AF941C0}"/>
              </a:ext>
            </a:extLst>
          </p:cNvPr>
          <p:cNvSpPr txBox="1"/>
          <p:nvPr/>
        </p:nvSpPr>
        <p:spPr>
          <a:xfrm>
            <a:off x="968343" y="3007121"/>
            <a:ext cx="112370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FF0000"/>
                </a:solidFill>
                <a:effectLst/>
                <a:uLnTx/>
                <a:uFillTx/>
                <a:latin typeface="Arial"/>
                <a:ea typeface="+mj-ea"/>
                <a:cs typeface="Arial"/>
                <a:sym typeface="Arial"/>
              </a:rPr>
              <a:t>Free Software</a:t>
            </a:r>
          </a:p>
        </p:txBody>
      </p:sp>
      <p:sp>
        <p:nvSpPr>
          <p:cNvPr id="7" name="Slide Number Placeholder 6">
            <a:extLst>
              <a:ext uri="{FF2B5EF4-FFF2-40B4-BE49-F238E27FC236}">
                <a16:creationId xmlns:a16="http://schemas.microsoft.com/office/drawing/2014/main" id="{22186153-858D-F243-A627-0598C57B7277}"/>
              </a:ext>
            </a:extLst>
          </p:cNvPr>
          <p:cNvSpPr>
            <a:spLocks noGrp="1"/>
          </p:cNvSpPr>
          <p:nvPr>
            <p:ph type="sldNum" sz="quarter" idx="2"/>
          </p:nvPr>
        </p:nvSpPr>
        <p:spPr/>
        <p:txBody>
          <a:bodyPr/>
          <a:lstStyle/>
          <a:p>
            <a:fld id="{86CB4B4D-7CA3-9044-876B-883B54F8677D}" type="slidenum">
              <a:rPr lang="en-TW" smtClean="0"/>
              <a:t>61</a:t>
            </a:fld>
            <a:endParaRPr lang="en-TW"/>
          </a:p>
        </p:txBody>
      </p:sp>
    </p:spTree>
    <p:extLst>
      <p:ext uri="{BB962C8B-B14F-4D97-AF65-F5344CB8AC3E}">
        <p14:creationId xmlns:p14="http://schemas.microsoft.com/office/powerpoint/2010/main" val="447698391"/>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Participation Model"/>
          <p:cNvSpPr txBox="1">
            <a:spLocks noGrp="1"/>
          </p:cNvSpPr>
          <p:nvPr>
            <p:ph type="title"/>
          </p:nvPr>
        </p:nvSpPr>
        <p:spPr>
          <a:prstGeom prst="rect">
            <a:avLst/>
          </a:prstGeom>
        </p:spPr>
        <p:txBody>
          <a:bodyPr/>
          <a:lstStyle/>
          <a:p>
            <a:r>
              <a:rPr dirty="0"/>
              <a:t>Participation Model</a:t>
            </a:r>
            <a:r>
              <a:rPr lang="en-US" dirty="0"/>
              <a:t> and Data Agencies</a:t>
            </a:r>
            <a:endParaRPr dirty="0"/>
          </a:p>
        </p:txBody>
      </p:sp>
      <p:grpSp>
        <p:nvGrpSpPr>
          <p:cNvPr id="2" name="Group 1">
            <a:extLst>
              <a:ext uri="{FF2B5EF4-FFF2-40B4-BE49-F238E27FC236}">
                <a16:creationId xmlns:a16="http://schemas.microsoft.com/office/drawing/2014/main" id="{29521F15-068E-0C47-B2A6-CF54D0D4F1C0}"/>
              </a:ext>
            </a:extLst>
          </p:cNvPr>
          <p:cNvGrpSpPr/>
          <p:nvPr/>
        </p:nvGrpSpPr>
        <p:grpSpPr>
          <a:xfrm>
            <a:off x="427985" y="2944629"/>
            <a:ext cx="2872740" cy="1651130"/>
            <a:chOff x="1586198" y="3548404"/>
            <a:chExt cx="2872740" cy="1651130"/>
          </a:xfrm>
        </p:grpSpPr>
        <p:sp>
          <p:nvSpPr>
            <p:cNvPr id="13" name="Rectangle: Top Corners Rounded 2">
              <a:extLst>
                <a:ext uri="{FF2B5EF4-FFF2-40B4-BE49-F238E27FC236}">
                  <a16:creationId xmlns:a16="http://schemas.microsoft.com/office/drawing/2014/main" id="{FCBBDA22-3804-B147-AA1F-75CC549F9EEE}"/>
                </a:ext>
              </a:extLst>
            </p:cNvPr>
            <p:cNvSpPr/>
            <p:nvPr/>
          </p:nvSpPr>
          <p:spPr>
            <a:xfrm>
              <a:off x="1586198" y="3548404"/>
              <a:ext cx="2872740" cy="500170"/>
            </a:xfrm>
            <a:prstGeom prst="round2SameRect">
              <a:avLst>
                <a:gd name="adj1" fmla="val 50000"/>
                <a:gd name="adj2" fmla="val 0"/>
              </a:avLst>
            </a:prstGeom>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Helvetica"/>
                  <a:sym typeface="Arial"/>
                </a:rPr>
                <a:t>Metrics for Success</a:t>
              </a:r>
            </a:p>
          </p:txBody>
        </p:sp>
        <p:sp>
          <p:nvSpPr>
            <p:cNvPr id="14" name="Rectangle: Top Corners Rounded 3">
              <a:extLst>
                <a:ext uri="{FF2B5EF4-FFF2-40B4-BE49-F238E27FC236}">
                  <a16:creationId xmlns:a16="http://schemas.microsoft.com/office/drawing/2014/main" id="{A603245D-9042-1E4B-BD06-14C32A40884F}"/>
                </a:ext>
              </a:extLst>
            </p:cNvPr>
            <p:cNvSpPr/>
            <p:nvPr/>
          </p:nvSpPr>
          <p:spPr>
            <a:xfrm>
              <a:off x="1586198" y="4046558"/>
              <a:ext cx="2872740" cy="115297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Observability/Data Immutability. Data Presentation Tech</a:t>
              </a:r>
              <a:endParaRPr kumimoji="0" lang="en-US" sz="1400" b="0" i="0" u="none" strike="noStrike" kern="0" cap="none" spc="0" normalizeH="0" baseline="0" noProof="0" dirty="0">
                <a:ln>
                  <a:noFill/>
                </a:ln>
                <a:solidFill>
                  <a:srgbClr val="05214A"/>
                </a:solidFill>
                <a:effectLst/>
                <a:uLnTx/>
                <a:uFillTx/>
                <a:latin typeface="Helvetica"/>
                <a:sym typeface="Arial"/>
              </a:endParaRPr>
            </a:p>
          </p:txBody>
        </p:sp>
      </p:grpSp>
      <p:grpSp>
        <p:nvGrpSpPr>
          <p:cNvPr id="27" name="Group 26">
            <a:extLst>
              <a:ext uri="{FF2B5EF4-FFF2-40B4-BE49-F238E27FC236}">
                <a16:creationId xmlns:a16="http://schemas.microsoft.com/office/drawing/2014/main" id="{28CE2729-B77E-CC4E-98E8-6C03D4F03F80}"/>
              </a:ext>
            </a:extLst>
          </p:cNvPr>
          <p:cNvGrpSpPr/>
          <p:nvPr/>
        </p:nvGrpSpPr>
        <p:grpSpPr>
          <a:xfrm>
            <a:off x="6173465" y="2965398"/>
            <a:ext cx="2872740" cy="1630361"/>
            <a:chOff x="7686358" y="3730784"/>
            <a:chExt cx="2872740" cy="1630361"/>
          </a:xfrm>
        </p:grpSpPr>
        <p:sp>
          <p:nvSpPr>
            <p:cNvPr id="15" name="Rectangle: Top Corners Rounded 4">
              <a:extLst>
                <a:ext uri="{FF2B5EF4-FFF2-40B4-BE49-F238E27FC236}">
                  <a16:creationId xmlns:a16="http://schemas.microsoft.com/office/drawing/2014/main" id="{CB1E1F7C-9491-F345-AD67-82C0C2EC61C8}"/>
                </a:ext>
              </a:extLst>
            </p:cNvPr>
            <p:cNvSpPr/>
            <p:nvPr/>
          </p:nvSpPr>
          <p:spPr>
            <a:xfrm>
              <a:off x="7686358" y="3730784"/>
              <a:ext cx="2872740" cy="500170"/>
            </a:xfrm>
            <a:prstGeom prst="round2SameRect">
              <a:avLst>
                <a:gd name="adj1" fmla="val 50000"/>
                <a:gd name="adj2" fmla="val 0"/>
              </a:avLst>
            </a:prstGeom>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Helvetica"/>
                  <a:sym typeface="Arial"/>
                </a:rPr>
                <a:t>Reclaim Rights to Digital ID</a:t>
              </a:r>
              <a:endParaRPr kumimoji="0" lang="en-US" sz="1400" b="0" i="0" u="none" strike="noStrike" kern="0" cap="none" spc="0" normalizeH="0" baseline="0" noProof="0" dirty="0">
                <a:ln>
                  <a:noFill/>
                </a:ln>
                <a:solidFill>
                  <a:srgbClr val="FFFFFF"/>
                </a:solidFill>
                <a:effectLst/>
                <a:uLnTx/>
                <a:uFillTx/>
                <a:latin typeface="Helvetica"/>
                <a:sym typeface="Arial"/>
              </a:endParaRPr>
            </a:p>
          </p:txBody>
        </p:sp>
        <p:sp>
          <p:nvSpPr>
            <p:cNvPr id="16" name="Rectangle: Top Corners Rounded 6">
              <a:extLst>
                <a:ext uri="{FF2B5EF4-FFF2-40B4-BE49-F238E27FC236}">
                  <a16:creationId xmlns:a16="http://schemas.microsoft.com/office/drawing/2014/main" id="{62DBE3F4-FE22-2041-8EEE-C057611707EB}"/>
                </a:ext>
              </a:extLst>
            </p:cNvPr>
            <p:cNvSpPr/>
            <p:nvPr/>
          </p:nvSpPr>
          <p:spPr>
            <a:xfrm>
              <a:off x="7686358" y="4208169"/>
              <a:ext cx="2872740" cy="115297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Affordable Personal Security (OpenID/Kerberos)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5214A"/>
                  </a:solidFill>
                  <a:effectLst/>
                  <a:uLnTx/>
                  <a:uFillTx/>
                  <a:latin typeface="Helvetica"/>
                  <a:sym typeface="Arial"/>
                </a:rPr>
                <a:t>Anonymous Network (Dark Net)</a:t>
              </a:r>
            </a:p>
          </p:txBody>
        </p:sp>
      </p:grpSp>
      <p:grpSp>
        <p:nvGrpSpPr>
          <p:cNvPr id="29" name="Group 28">
            <a:extLst>
              <a:ext uri="{FF2B5EF4-FFF2-40B4-BE49-F238E27FC236}">
                <a16:creationId xmlns:a16="http://schemas.microsoft.com/office/drawing/2014/main" id="{42FE731C-BAE3-6547-985F-9C177A91A1FB}"/>
              </a:ext>
            </a:extLst>
          </p:cNvPr>
          <p:cNvGrpSpPr/>
          <p:nvPr/>
        </p:nvGrpSpPr>
        <p:grpSpPr>
          <a:xfrm>
            <a:off x="3300725" y="925453"/>
            <a:ext cx="2872740" cy="1256404"/>
            <a:chOff x="3300725" y="925453"/>
            <a:chExt cx="2872740" cy="1256404"/>
          </a:xfrm>
        </p:grpSpPr>
        <p:sp>
          <p:nvSpPr>
            <p:cNvPr id="17" name="Rectangle: Top Corners Rounded 7">
              <a:extLst>
                <a:ext uri="{FF2B5EF4-FFF2-40B4-BE49-F238E27FC236}">
                  <a16:creationId xmlns:a16="http://schemas.microsoft.com/office/drawing/2014/main" id="{6E8C76F4-148A-E64A-A04E-C0FB24D48089}"/>
                </a:ext>
              </a:extLst>
            </p:cNvPr>
            <p:cNvSpPr/>
            <p:nvPr/>
          </p:nvSpPr>
          <p:spPr>
            <a:xfrm>
              <a:off x="3300725" y="925453"/>
              <a:ext cx="2872740" cy="500170"/>
            </a:xfrm>
            <a:prstGeom prst="round2SameRect">
              <a:avLst>
                <a:gd name="adj1" fmla="val 50000"/>
                <a:gd name="adj2" fmla="val 0"/>
              </a:avLst>
            </a:prstGeom>
            <a:solidFill>
              <a:schemeClr val="bg1"/>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Helvetica"/>
                  <a:sym typeface="Arial"/>
                </a:rPr>
                <a:t>New Narrative for AI/XI</a:t>
              </a:r>
              <a:endParaRPr kumimoji="0" lang="en-US" sz="1400" b="0" i="0" u="none" strike="noStrike" kern="0" cap="none" spc="0" normalizeH="0" baseline="0" noProof="0" dirty="0">
                <a:ln>
                  <a:noFill/>
                </a:ln>
                <a:solidFill>
                  <a:srgbClr val="FFFFFF"/>
                </a:solidFill>
                <a:effectLst/>
                <a:uLnTx/>
                <a:uFillTx/>
                <a:latin typeface="Helvetica"/>
                <a:sym typeface="Arial"/>
              </a:endParaRPr>
            </a:p>
          </p:txBody>
        </p:sp>
        <p:sp>
          <p:nvSpPr>
            <p:cNvPr id="18" name="Rectangle: Top Corners Rounded 8">
              <a:extLst>
                <a:ext uri="{FF2B5EF4-FFF2-40B4-BE49-F238E27FC236}">
                  <a16:creationId xmlns:a16="http://schemas.microsoft.com/office/drawing/2014/main" id="{866701F7-6570-3B4C-B65A-17D3CCB6375C}"/>
                </a:ext>
              </a:extLst>
            </p:cNvPr>
            <p:cNvSpPr/>
            <p:nvPr/>
          </p:nvSpPr>
          <p:spPr>
            <a:xfrm>
              <a:off x="3300725" y="1412551"/>
              <a:ext cx="2872740" cy="76930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Free Will at all levels and scales of society</a:t>
              </a:r>
              <a:endParaRPr kumimoji="0" lang="en-US" sz="1400" b="0" i="0" u="none" strike="noStrike" kern="0" cap="none" spc="0" normalizeH="0" baseline="0" noProof="0" dirty="0">
                <a:ln>
                  <a:noFill/>
                </a:ln>
                <a:solidFill>
                  <a:srgbClr val="05214A"/>
                </a:solidFill>
                <a:effectLst/>
                <a:uLnTx/>
                <a:uFillTx/>
                <a:latin typeface="Helvetica"/>
                <a:sym typeface="Arial"/>
              </a:endParaRPr>
            </a:p>
          </p:txBody>
        </p:sp>
      </p:grpSp>
      <p:cxnSp>
        <p:nvCxnSpPr>
          <p:cNvPr id="19" name="Straight Arrow Connector 18">
            <a:extLst>
              <a:ext uri="{FF2B5EF4-FFF2-40B4-BE49-F238E27FC236}">
                <a16:creationId xmlns:a16="http://schemas.microsoft.com/office/drawing/2014/main" id="{DCC8A9EF-012A-9B4E-BAD8-A05E6B243B81}"/>
              </a:ext>
            </a:extLst>
          </p:cNvPr>
          <p:cNvCxnSpPr>
            <a:cxnSpLocks/>
          </p:cNvCxnSpPr>
          <p:nvPr/>
        </p:nvCxnSpPr>
        <p:spPr>
          <a:xfrm flipV="1">
            <a:off x="2227790" y="1556229"/>
            <a:ext cx="821332" cy="1131221"/>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72C0312-370C-DB42-B4E9-C7997E52C85F}"/>
              </a:ext>
            </a:extLst>
          </p:cNvPr>
          <p:cNvCxnSpPr>
            <a:cxnSpLocks/>
          </p:cNvCxnSpPr>
          <p:nvPr/>
        </p:nvCxnSpPr>
        <p:spPr>
          <a:xfrm>
            <a:off x="6387818" y="1492070"/>
            <a:ext cx="922106" cy="1112368"/>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9794AD7-D274-3045-A841-22FBA6954BA3}"/>
              </a:ext>
            </a:extLst>
          </p:cNvPr>
          <p:cNvCxnSpPr>
            <a:cxnSpLocks/>
          </p:cNvCxnSpPr>
          <p:nvPr/>
        </p:nvCxnSpPr>
        <p:spPr>
          <a:xfrm flipH="1">
            <a:off x="3316975" y="3922610"/>
            <a:ext cx="2717810" cy="0"/>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4" descr="Image result for ieee standards association logo">
            <a:extLst>
              <a:ext uri="{FF2B5EF4-FFF2-40B4-BE49-F238E27FC236}">
                <a16:creationId xmlns:a16="http://schemas.microsoft.com/office/drawing/2014/main" id="{151DBA6C-4B07-2548-9CCA-B324F9DCB60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18016" y="1090423"/>
            <a:ext cx="1108448" cy="110844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Image result for free software foundation">
            <a:extLst>
              <a:ext uri="{FF2B5EF4-FFF2-40B4-BE49-F238E27FC236}">
                <a16:creationId xmlns:a16="http://schemas.microsoft.com/office/drawing/2014/main" id="{8E73D2D0-A17E-0C42-B244-3D1C98F2D2D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012074" y="1131110"/>
            <a:ext cx="946201" cy="946201"/>
          </a:xfrm>
          <a:prstGeom prst="rect">
            <a:avLst/>
          </a:prstGeom>
          <a:solidFill>
            <a:srgbClr val="FFFFFF"/>
          </a:solidFill>
        </p:spPr>
      </p:pic>
      <p:pic>
        <p:nvPicPr>
          <p:cNvPr id="25" name="Picture 10" descr="Image result for open-source">
            <a:extLst>
              <a:ext uri="{FF2B5EF4-FFF2-40B4-BE49-F238E27FC236}">
                <a16:creationId xmlns:a16="http://schemas.microsoft.com/office/drawing/2014/main" id="{EF3F99A3-6BD7-4F40-A6B7-4EF45A911AF8}"/>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958276" y="1131110"/>
            <a:ext cx="834244" cy="946201"/>
          </a:xfrm>
          <a:prstGeom prst="rect">
            <a:avLst/>
          </a:prstGeom>
          <a:solidFill>
            <a:schemeClr val="bg2">
              <a:lumMod val="20000"/>
              <a:lumOff val="80000"/>
            </a:schemeClr>
          </a:solidFill>
        </p:spPr>
      </p:pic>
      <p:pic>
        <p:nvPicPr>
          <p:cNvPr id="26" name="Picture 14" descr="Image result for creative commons">
            <a:extLst>
              <a:ext uri="{FF2B5EF4-FFF2-40B4-BE49-F238E27FC236}">
                <a16:creationId xmlns:a16="http://schemas.microsoft.com/office/drawing/2014/main" id="{393FFFCA-6266-BB43-8CDE-CD31DB9B65EF}"/>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3570282" y="2961644"/>
            <a:ext cx="2333625" cy="59383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BD225057-CE31-0C44-AEB7-69AB840B0D09}"/>
              </a:ext>
            </a:extLst>
          </p:cNvPr>
          <p:cNvSpPr>
            <a:spLocks noGrp="1"/>
          </p:cNvSpPr>
          <p:nvPr>
            <p:ph type="sldNum" sz="quarter" idx="2"/>
          </p:nvPr>
        </p:nvSpPr>
        <p:spPr/>
        <p:txBody>
          <a:bodyPr/>
          <a:lstStyle/>
          <a:p>
            <a:fld id="{86CB4B4D-7CA3-9044-876B-883B54F8677D}" type="slidenum">
              <a:rPr lang="en-TW" smtClean="0"/>
              <a:t>62</a:t>
            </a:fld>
            <a:endParaRPr lang="en-TW"/>
          </a:p>
        </p:txBody>
      </p:sp>
    </p:spTree>
    <p:extLst>
      <p:ext uri="{BB962C8B-B14F-4D97-AF65-F5344CB8AC3E}">
        <p14:creationId xmlns:p14="http://schemas.microsoft.com/office/powerpoint/2010/main" val="2010558048"/>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and the Social Behavioral Science</a:t>
            </a:r>
            <a:endParaRPr dirty="0">
              <a:solidFill>
                <a:schemeClr val="tx1"/>
              </a:solidFill>
            </a:endParaRPr>
          </a:p>
        </p:txBody>
      </p:sp>
      <p:pic>
        <p:nvPicPr>
          <p:cNvPr id="2" name="Picture 1">
            <a:hlinkClick r:id="rId3"/>
            <a:extLst>
              <a:ext uri="{FF2B5EF4-FFF2-40B4-BE49-F238E27FC236}">
                <a16:creationId xmlns:a16="http://schemas.microsoft.com/office/drawing/2014/main" id="{F488C54D-46D8-4845-9A2A-A88B447356A0}"/>
              </a:ext>
            </a:extLst>
          </p:cNvPr>
          <p:cNvPicPr>
            <a:picLocks noChangeAspect="1"/>
          </p:cNvPicPr>
          <p:nvPr/>
        </p:nvPicPr>
        <p:blipFill>
          <a:blip r:embed="rId4"/>
          <a:stretch>
            <a:fillRect/>
          </a:stretch>
        </p:blipFill>
        <p:spPr>
          <a:xfrm>
            <a:off x="4073771" y="1650570"/>
            <a:ext cx="4777613" cy="2138188"/>
          </a:xfrm>
          <a:prstGeom prst="rect">
            <a:avLst/>
          </a:prstGeom>
        </p:spPr>
      </p:pic>
      <p:pic>
        <p:nvPicPr>
          <p:cNvPr id="2050" name="Picture 2" descr="Gregory Bateson (@GregoryBateson) | Twitter">
            <a:hlinkClick r:id="rId5"/>
            <a:extLst>
              <a:ext uri="{FF2B5EF4-FFF2-40B4-BE49-F238E27FC236}">
                <a16:creationId xmlns:a16="http://schemas.microsoft.com/office/drawing/2014/main" id="{26A2B17E-6D6D-0B45-9BFC-0CEC3D24C1B1}"/>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49450" y="1349929"/>
            <a:ext cx="1292532" cy="12925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248C88F-B60F-3E41-81A4-DEC33D9AC80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47873" y="2803712"/>
            <a:ext cx="1294109" cy="1970091"/>
          </a:xfrm>
          <a:prstGeom prst="rect">
            <a:avLst/>
          </a:prstGeom>
        </p:spPr>
      </p:pic>
      <p:pic>
        <p:nvPicPr>
          <p:cNvPr id="6" name="Picture 5">
            <a:extLst>
              <a:ext uri="{FF2B5EF4-FFF2-40B4-BE49-F238E27FC236}">
                <a16:creationId xmlns:a16="http://schemas.microsoft.com/office/drawing/2014/main" id="{4DF17394-12EB-FF4E-88C2-86CAC9B977D9}"/>
              </a:ext>
            </a:extLst>
          </p:cNvPr>
          <p:cNvPicPr>
            <a:picLocks noChangeAspect="1"/>
          </p:cNvPicPr>
          <p:nvPr/>
        </p:nvPicPr>
        <p:blipFill>
          <a:blip r:embed="rId8"/>
          <a:stretch>
            <a:fillRect/>
          </a:stretch>
        </p:blipFill>
        <p:spPr>
          <a:xfrm>
            <a:off x="1865451" y="1349929"/>
            <a:ext cx="2187079" cy="3329506"/>
          </a:xfrm>
          <a:prstGeom prst="rect">
            <a:avLst/>
          </a:prstGeom>
        </p:spPr>
      </p:pic>
      <p:pic>
        <p:nvPicPr>
          <p:cNvPr id="4" name="Picture 3">
            <a:extLst>
              <a:ext uri="{FF2B5EF4-FFF2-40B4-BE49-F238E27FC236}">
                <a16:creationId xmlns:a16="http://schemas.microsoft.com/office/drawing/2014/main" id="{4A8FAF46-B96A-BF47-A6BD-7E82F947C817}"/>
              </a:ext>
            </a:extLst>
          </p:cNvPr>
          <p:cNvPicPr>
            <a:picLocks noChangeAspect="1"/>
          </p:cNvPicPr>
          <p:nvPr/>
        </p:nvPicPr>
        <p:blipFill>
          <a:blip r:embed="rId9"/>
          <a:stretch>
            <a:fillRect/>
          </a:stretch>
        </p:blipFill>
        <p:spPr>
          <a:xfrm>
            <a:off x="2356417" y="3285568"/>
            <a:ext cx="1205145" cy="1857932"/>
          </a:xfrm>
          <a:prstGeom prst="rect">
            <a:avLst/>
          </a:prstGeom>
        </p:spPr>
      </p:pic>
      <p:sp>
        <p:nvSpPr>
          <p:cNvPr id="3" name="Slide Number Placeholder 2">
            <a:extLst>
              <a:ext uri="{FF2B5EF4-FFF2-40B4-BE49-F238E27FC236}">
                <a16:creationId xmlns:a16="http://schemas.microsoft.com/office/drawing/2014/main" id="{4C44FF04-A997-AF43-B72E-22E20C1168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dirty="0"/>
          </a:p>
        </p:txBody>
      </p:sp>
    </p:spTree>
    <p:extLst>
      <p:ext uri="{BB962C8B-B14F-4D97-AF65-F5344CB8AC3E}">
        <p14:creationId xmlns:p14="http://schemas.microsoft.com/office/powerpoint/2010/main" val="4972237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Communication and Control</a:t>
            </a:r>
            <a:endParaRPr dirty="0">
              <a:solidFill>
                <a:schemeClr val="tx1"/>
              </a:solidFill>
            </a:endParaRPr>
          </a:p>
        </p:txBody>
      </p:sp>
      <p:pic>
        <p:nvPicPr>
          <p:cNvPr id="1026" name="Picture 2" descr="The composition and structure of cybernetics | Download Scientific Diagram">
            <a:hlinkClick r:id="rId3"/>
            <a:extLst>
              <a:ext uri="{FF2B5EF4-FFF2-40B4-BE49-F238E27FC236}">
                <a16:creationId xmlns:a16="http://schemas.microsoft.com/office/drawing/2014/main" id="{5CEB654A-C528-9449-A4EF-FD2B90FBB7E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35431" y="1017725"/>
            <a:ext cx="4263813" cy="344114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D1D3429D-87E3-B64B-A905-FAB7023915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dirty="0"/>
          </a:p>
        </p:txBody>
      </p:sp>
      <p:sp>
        <p:nvSpPr>
          <p:cNvPr id="3" name="TextBox 2">
            <a:extLst>
              <a:ext uri="{FF2B5EF4-FFF2-40B4-BE49-F238E27FC236}">
                <a16:creationId xmlns:a16="http://schemas.microsoft.com/office/drawing/2014/main" id="{20A04409-0645-D941-96C3-52E0229D0EF6}"/>
              </a:ext>
            </a:extLst>
          </p:cNvPr>
          <p:cNvSpPr txBox="1"/>
          <p:nvPr/>
        </p:nvSpPr>
        <p:spPr>
          <a:xfrm>
            <a:off x="821094" y="4608874"/>
            <a:ext cx="7563289" cy="307777"/>
          </a:xfrm>
          <a:prstGeom prst="rect">
            <a:avLst/>
          </a:prstGeom>
          <a:noFill/>
        </p:spPr>
        <p:txBody>
          <a:bodyPr wrap="none" rtlCol="0">
            <a:spAutoFit/>
          </a:bodyPr>
          <a:lstStyle/>
          <a:p>
            <a:r>
              <a:rPr lang="en-TW" dirty="0"/>
              <a:t>There is a strong connection between control/communication theory and </a:t>
            </a:r>
            <a:r>
              <a:rPr lang="en-TW" dirty="0">
                <a:solidFill>
                  <a:srgbClr val="FF0000"/>
                </a:solidFill>
              </a:rPr>
              <a:t>recursive structures</a:t>
            </a:r>
            <a:r>
              <a:rPr lang="en-TW" dirty="0"/>
              <a:t>.</a:t>
            </a:r>
          </a:p>
        </p:txBody>
      </p:sp>
      <p:pic>
        <p:nvPicPr>
          <p:cNvPr id="8" name="Picture 2">
            <a:hlinkClick r:id="rId5"/>
            <a:extLst>
              <a:ext uri="{FF2B5EF4-FFF2-40B4-BE49-F238E27FC236}">
                <a16:creationId xmlns:a16="http://schemas.microsoft.com/office/drawing/2014/main" id="{3D745613-3B71-A841-A33D-3D905C10079B}"/>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887257" y="1361337"/>
            <a:ext cx="3633297" cy="265096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AC14D4D-DBEF-9745-9888-FCF044F74A1A}"/>
              </a:ext>
            </a:extLst>
          </p:cNvPr>
          <p:cNvSpPr txBox="1"/>
          <p:nvPr/>
        </p:nvSpPr>
        <p:spPr>
          <a:xfrm>
            <a:off x="5010172" y="4083501"/>
            <a:ext cx="3387466" cy="400110"/>
          </a:xfrm>
          <a:prstGeom prst="rect">
            <a:avLst/>
          </a:prstGeom>
          <a:noFill/>
        </p:spPr>
        <p:txBody>
          <a:bodyPr wrap="none" rtlCol="0">
            <a:spAutoFit/>
          </a:bodyPr>
          <a:lstStyle/>
          <a:p>
            <a:pPr algn="ctr"/>
            <a:r>
              <a:rPr lang="en-TW" sz="1000" dirty="0"/>
              <a:t>Image Source: </a:t>
            </a:r>
            <a:r>
              <a:rPr lang="en-TW" sz="1000" dirty="0">
                <a:hlinkClick r:id="rId5"/>
              </a:rPr>
              <a:t>Intro to System Science and Cybernetics</a:t>
            </a:r>
            <a:r>
              <a:rPr lang="en-TW" sz="1000" dirty="0"/>
              <a:t>,</a:t>
            </a:r>
          </a:p>
          <a:p>
            <a:pPr algn="ctr"/>
            <a:r>
              <a:rPr lang="en-US" sz="1000" dirty="0"/>
              <a:t>Dr Paul </a:t>
            </a:r>
            <a:r>
              <a:rPr lang="en-US" sz="1000" dirty="0" err="1"/>
              <a:t>Pangaro</a:t>
            </a:r>
            <a:endParaRPr lang="en-TW" sz="1000" dirty="0"/>
          </a:p>
        </p:txBody>
      </p:sp>
    </p:spTree>
    <p:extLst>
      <p:ext uri="{BB962C8B-B14F-4D97-AF65-F5344CB8AC3E}">
        <p14:creationId xmlns:p14="http://schemas.microsoft.com/office/powerpoint/2010/main" val="4548046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ersonalities the Represent Cities of the Future"/>
          <p:cNvSpPr txBox="1">
            <a:spLocks noGrp="1"/>
          </p:cNvSpPr>
          <p:nvPr>
            <p:ph type="title"/>
          </p:nvPr>
        </p:nvSpPr>
        <p:spPr>
          <a:prstGeom prst="rect">
            <a:avLst/>
          </a:prstGeom>
        </p:spPr>
        <p:txBody>
          <a:bodyPr/>
          <a:lstStyle/>
          <a:p>
            <a:pPr algn="ctr"/>
            <a:r>
              <a:rPr lang="en-US" dirty="0"/>
              <a:t>Correspondence between Domains and Maps</a:t>
            </a:r>
            <a:endParaRPr dirty="0"/>
          </a:p>
        </p:txBody>
      </p:sp>
      <p:pic>
        <p:nvPicPr>
          <p:cNvPr id="4" name="Picture 3">
            <a:hlinkClick r:id="rId2"/>
            <a:extLst>
              <a:ext uri="{FF2B5EF4-FFF2-40B4-BE49-F238E27FC236}">
                <a16:creationId xmlns:a16="http://schemas.microsoft.com/office/drawing/2014/main" id="{94164D19-171A-4544-8F8B-5F80ED13E45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25250" y="1017725"/>
            <a:ext cx="2507050" cy="1766278"/>
          </a:xfrm>
          <a:prstGeom prst="rect">
            <a:avLst/>
          </a:prstGeom>
        </p:spPr>
      </p:pic>
      <p:pic>
        <p:nvPicPr>
          <p:cNvPr id="2" name="Picture 1">
            <a:hlinkClick r:id="rId4"/>
            <a:extLst>
              <a:ext uri="{FF2B5EF4-FFF2-40B4-BE49-F238E27FC236}">
                <a16:creationId xmlns:a16="http://schemas.microsoft.com/office/drawing/2014/main" id="{45C573B3-0730-0E4F-A48A-3CB05BFED2A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017725"/>
            <a:ext cx="2229634" cy="1839505"/>
          </a:xfrm>
          <a:prstGeom prst="rect">
            <a:avLst/>
          </a:prstGeom>
        </p:spPr>
      </p:pic>
      <p:pic>
        <p:nvPicPr>
          <p:cNvPr id="6" name="Picture 5">
            <a:hlinkClick r:id="rId6"/>
            <a:extLst>
              <a:ext uri="{FF2B5EF4-FFF2-40B4-BE49-F238E27FC236}">
                <a16:creationId xmlns:a16="http://schemas.microsoft.com/office/drawing/2014/main" id="{7AE17F31-EAFA-E243-B6F9-5BB9CC6DAEDE}"/>
              </a:ext>
            </a:extLst>
          </p:cNvPr>
          <p:cNvPicPr>
            <a:picLocks noChangeAspect="1"/>
          </p:cNvPicPr>
          <p:nvPr/>
        </p:nvPicPr>
        <p:blipFill>
          <a:blip r:embed="rId7"/>
          <a:stretch>
            <a:fillRect/>
          </a:stretch>
        </p:blipFill>
        <p:spPr>
          <a:xfrm>
            <a:off x="2637476" y="1351005"/>
            <a:ext cx="4173710" cy="3443417"/>
          </a:xfrm>
          <a:prstGeom prst="rect">
            <a:avLst/>
          </a:prstGeom>
        </p:spPr>
      </p:pic>
      <p:sp>
        <p:nvSpPr>
          <p:cNvPr id="3" name="Slide Number Placeholder 2">
            <a:extLst>
              <a:ext uri="{FF2B5EF4-FFF2-40B4-BE49-F238E27FC236}">
                <a16:creationId xmlns:a16="http://schemas.microsoft.com/office/drawing/2014/main" id="{23A3BDD0-E29B-AA4F-90FB-88C796F490C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dirty="0"/>
          </a:p>
        </p:txBody>
      </p:sp>
    </p:spTree>
    <p:extLst>
      <p:ext uri="{BB962C8B-B14F-4D97-AF65-F5344CB8AC3E}">
        <p14:creationId xmlns:p14="http://schemas.microsoft.com/office/powerpoint/2010/main" val="4609603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Simplicity in </a:t>
            </a:r>
            <a:r>
              <a:rPr lang="en-US" dirty="0" err="1">
                <a:solidFill>
                  <a:schemeClr val="tx1"/>
                </a:solidFill>
              </a:rPr>
              <a:t>NsM</a:t>
            </a:r>
            <a:r>
              <a:rPr lang="en-US">
                <a:solidFill>
                  <a:schemeClr val="tx1"/>
                </a:solidFill>
              </a:rPr>
              <a:t> is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The Named Roles in </a:t>
            </a:r>
            <a:r>
              <a:rPr lang="en-US" dirty="0" err="1"/>
              <a:t>Paxos</a:t>
            </a:r>
            <a:r>
              <a:rPr lang="en-US" dirty="0"/>
              <a:t>/Raft</a:t>
            </a:r>
          </a:p>
          <a:p>
            <a:pPr lvl="1"/>
            <a:r>
              <a:rPr lang="en-US" dirty="0"/>
              <a:t>Proposers to present changes</a:t>
            </a:r>
          </a:p>
          <a:p>
            <a:pPr lvl="1"/>
            <a:r>
              <a:rPr lang="en-US" dirty="0"/>
              <a:t>Learners to Authorize</a:t>
            </a:r>
          </a:p>
          <a:p>
            <a:pPr lvl="1"/>
            <a:r>
              <a:rPr lang="en-US" dirty="0"/>
              <a:t>Learner to Execute</a:t>
            </a:r>
          </a:p>
          <a:p>
            <a:pPr lvl="1"/>
            <a:endParaRPr lang="en-US" dirty="0"/>
          </a:p>
          <a:p>
            <a:r>
              <a:rPr lang="en-US" dirty="0"/>
              <a:t>Governance Tools</a:t>
            </a:r>
          </a:p>
          <a:p>
            <a:pPr lvl="1"/>
            <a:r>
              <a:rPr lang="en-US" dirty="0" err="1"/>
              <a:t>Holacracy</a:t>
            </a:r>
            <a:endParaRPr lang="en-US" dirty="0"/>
          </a:p>
          <a:p>
            <a:pPr lvl="1"/>
            <a:r>
              <a:rPr lang="en-US" dirty="0"/>
              <a:t>Hypha-Decentralized Human Organization</a:t>
            </a:r>
          </a:p>
        </p:txBody>
      </p:sp>
      <p:pic>
        <p:nvPicPr>
          <p:cNvPr id="3" name="Picture 2">
            <a:hlinkClick r:id="rId3"/>
            <a:extLst>
              <a:ext uri="{FF2B5EF4-FFF2-40B4-BE49-F238E27FC236}">
                <a16:creationId xmlns:a16="http://schemas.microsoft.com/office/drawing/2014/main" id="{35905BA4-AF62-4F42-9981-67F860D1BD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86779" y="3423370"/>
            <a:ext cx="3195687" cy="1404807"/>
          </a:xfrm>
          <a:prstGeom prst="rect">
            <a:avLst/>
          </a:prstGeom>
        </p:spPr>
      </p:pic>
      <p:pic>
        <p:nvPicPr>
          <p:cNvPr id="4" name="Picture 3">
            <a:hlinkClick r:id="rId5"/>
            <a:extLst>
              <a:ext uri="{FF2B5EF4-FFF2-40B4-BE49-F238E27FC236}">
                <a16:creationId xmlns:a16="http://schemas.microsoft.com/office/drawing/2014/main" id="{708731A7-7B71-D04B-8517-6F2524E8D650}"/>
              </a:ext>
            </a:extLst>
          </p:cNvPr>
          <p:cNvPicPr>
            <a:picLocks noChangeAspect="1"/>
          </p:cNvPicPr>
          <p:nvPr/>
        </p:nvPicPr>
        <p:blipFill>
          <a:blip r:embed="rId6"/>
          <a:stretch>
            <a:fillRect/>
          </a:stretch>
        </p:blipFill>
        <p:spPr>
          <a:xfrm>
            <a:off x="4986779" y="1529957"/>
            <a:ext cx="3158396" cy="1269804"/>
          </a:xfrm>
          <a:prstGeom prst="rect">
            <a:avLst/>
          </a:prstGeom>
        </p:spPr>
      </p:pic>
      <p:sp>
        <p:nvSpPr>
          <p:cNvPr id="8" name="TextBox 7">
            <a:extLst>
              <a:ext uri="{FF2B5EF4-FFF2-40B4-BE49-F238E27FC236}">
                <a16:creationId xmlns:a16="http://schemas.microsoft.com/office/drawing/2014/main" id="{F97652C0-B252-A945-B448-816B7DF8CFFD}"/>
              </a:ext>
            </a:extLst>
          </p:cNvPr>
          <p:cNvSpPr txBox="1"/>
          <p:nvPr/>
        </p:nvSpPr>
        <p:spPr>
          <a:xfrm>
            <a:off x="4511779" y="2817598"/>
            <a:ext cx="4145687" cy="246221"/>
          </a:xfrm>
          <a:prstGeom prst="rect">
            <a:avLst/>
          </a:prstGeom>
          <a:noFill/>
        </p:spPr>
        <p:txBody>
          <a:bodyPr wrap="none" rtlCol="0">
            <a:spAutoFit/>
          </a:bodyPr>
          <a:lstStyle/>
          <a:p>
            <a:pPr algn="ctr"/>
            <a:r>
              <a:rPr lang="en-TW" sz="1000" dirty="0"/>
              <a:t>Image Source: </a:t>
            </a:r>
            <a:r>
              <a:rPr lang="en-US" sz="1000" b="1" dirty="0">
                <a:hlinkClick r:id="rId5"/>
              </a:rPr>
              <a:t>An Overview of Consensus Algorithms</a:t>
            </a:r>
            <a:r>
              <a:rPr lang="en-TW" sz="1000" dirty="0"/>
              <a:t>, by DxChain</a:t>
            </a:r>
          </a:p>
        </p:txBody>
      </p:sp>
      <p:sp>
        <p:nvSpPr>
          <p:cNvPr id="9" name="TextBox 8">
            <a:extLst>
              <a:ext uri="{FF2B5EF4-FFF2-40B4-BE49-F238E27FC236}">
                <a16:creationId xmlns:a16="http://schemas.microsoft.com/office/drawing/2014/main" id="{5902045E-8B79-A741-ACBB-6327A1CFDCA6}"/>
              </a:ext>
            </a:extLst>
          </p:cNvPr>
          <p:cNvSpPr txBox="1"/>
          <p:nvPr/>
        </p:nvSpPr>
        <p:spPr>
          <a:xfrm>
            <a:off x="5156187" y="4881203"/>
            <a:ext cx="2856872" cy="246221"/>
          </a:xfrm>
          <a:prstGeom prst="rect">
            <a:avLst/>
          </a:prstGeom>
          <a:noFill/>
        </p:spPr>
        <p:txBody>
          <a:bodyPr wrap="none" rtlCol="0">
            <a:spAutoFit/>
          </a:bodyPr>
          <a:lstStyle/>
          <a:p>
            <a:pPr algn="ctr"/>
            <a:r>
              <a:rPr lang="en-TW" sz="1000" dirty="0"/>
              <a:t>Image Source: </a:t>
            </a:r>
            <a:r>
              <a:rPr lang="en-US" sz="1000" b="1" dirty="0">
                <a:hlinkClick r:id="rId7"/>
              </a:rPr>
              <a:t>Hypha Project</a:t>
            </a:r>
            <a:r>
              <a:rPr lang="en-TW" sz="1000" dirty="0"/>
              <a:t>, by Hypha Earth</a:t>
            </a:r>
          </a:p>
        </p:txBody>
      </p:sp>
      <p:sp>
        <p:nvSpPr>
          <p:cNvPr id="2" name="Slide Number Placeholder 1">
            <a:extLst>
              <a:ext uri="{FF2B5EF4-FFF2-40B4-BE49-F238E27FC236}">
                <a16:creationId xmlns:a16="http://schemas.microsoft.com/office/drawing/2014/main" id="{0A84A0D4-8606-3A4A-977D-214055E63E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dirty="0"/>
          </a:p>
        </p:txBody>
      </p:sp>
    </p:spTree>
    <p:extLst>
      <p:ext uri="{BB962C8B-B14F-4D97-AF65-F5344CB8AC3E}">
        <p14:creationId xmlns:p14="http://schemas.microsoft.com/office/powerpoint/2010/main" val="7780681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Paxos</a:t>
            </a:r>
            <a:r>
              <a:rPr lang="en-US" dirty="0">
                <a:solidFill>
                  <a:schemeClr val="tx1"/>
                </a:solidFill>
              </a:rPr>
              <a:t> Visualized</a:t>
            </a:r>
            <a:endParaRPr dirty="0">
              <a:solidFill>
                <a:schemeClr val="tx1"/>
              </a:solidFill>
            </a:endParaRPr>
          </a:p>
        </p:txBody>
      </p:sp>
      <p:pic>
        <p:nvPicPr>
          <p:cNvPr id="2" name="Picture 1">
            <a:hlinkClick r:id="rId3"/>
            <a:extLst>
              <a:ext uri="{FF2B5EF4-FFF2-40B4-BE49-F238E27FC236}">
                <a16:creationId xmlns:a16="http://schemas.microsoft.com/office/drawing/2014/main" id="{A6D1FD79-A826-C244-8128-2D148783A0EF}"/>
              </a:ext>
            </a:extLst>
          </p:cNvPr>
          <p:cNvPicPr>
            <a:picLocks noChangeAspect="1"/>
          </p:cNvPicPr>
          <p:nvPr/>
        </p:nvPicPr>
        <p:blipFill>
          <a:blip r:embed="rId4"/>
          <a:stretch>
            <a:fillRect/>
          </a:stretch>
        </p:blipFill>
        <p:spPr>
          <a:xfrm>
            <a:off x="1687336" y="1131165"/>
            <a:ext cx="5769327" cy="3938193"/>
          </a:xfrm>
          <a:prstGeom prst="rect">
            <a:avLst/>
          </a:prstGeom>
        </p:spPr>
      </p:pic>
      <p:sp>
        <p:nvSpPr>
          <p:cNvPr id="3" name="Slide Number Placeholder 2">
            <a:extLst>
              <a:ext uri="{FF2B5EF4-FFF2-40B4-BE49-F238E27FC236}">
                <a16:creationId xmlns:a16="http://schemas.microsoft.com/office/drawing/2014/main" id="{25CA1FF2-78CB-0F4B-90E0-13E8904EF1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dirty="0"/>
          </a:p>
        </p:txBody>
      </p:sp>
    </p:spTree>
    <p:extLst>
      <p:ext uri="{BB962C8B-B14F-4D97-AF65-F5344CB8AC3E}">
        <p14:creationId xmlns:p14="http://schemas.microsoft.com/office/powerpoint/2010/main" val="7472540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a:t>
            </a:r>
            <a:r>
              <a:rPr lang="en-US" dirty="0" err="1">
                <a:solidFill>
                  <a:schemeClr val="tx1"/>
                </a:solidFill>
              </a:rPr>
              <a:t>Paxos</a:t>
            </a:r>
            <a:endParaRPr dirty="0">
              <a:solidFill>
                <a:schemeClr val="tx1"/>
              </a:solidFill>
            </a:endParaRPr>
          </a:p>
        </p:txBody>
      </p:sp>
      <p:pic>
        <p:nvPicPr>
          <p:cNvPr id="2" name="Picture 1">
            <a:hlinkClick r:id="rId3"/>
            <a:extLst>
              <a:ext uri="{FF2B5EF4-FFF2-40B4-BE49-F238E27FC236}">
                <a16:creationId xmlns:a16="http://schemas.microsoft.com/office/drawing/2014/main" id="{0FD57B78-2E38-154C-A253-67AB3AE18904}"/>
              </a:ext>
            </a:extLst>
          </p:cNvPr>
          <p:cNvPicPr>
            <a:picLocks noChangeAspect="1"/>
          </p:cNvPicPr>
          <p:nvPr/>
        </p:nvPicPr>
        <p:blipFill>
          <a:blip r:embed="rId4"/>
          <a:stretch>
            <a:fillRect/>
          </a:stretch>
        </p:blipFill>
        <p:spPr>
          <a:xfrm>
            <a:off x="1430389" y="944640"/>
            <a:ext cx="6283222" cy="3894060"/>
          </a:xfrm>
          <a:prstGeom prst="rect">
            <a:avLst/>
          </a:prstGeom>
        </p:spPr>
      </p:pic>
      <p:pic>
        <p:nvPicPr>
          <p:cNvPr id="6" name="Picture 5">
            <a:hlinkClick r:id="rId5"/>
            <a:extLst>
              <a:ext uri="{FF2B5EF4-FFF2-40B4-BE49-F238E27FC236}">
                <a16:creationId xmlns:a16="http://schemas.microsoft.com/office/drawing/2014/main" id="{A30679CB-E740-4A47-91CA-308DCA3562D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99503"/>
            <a:ext cx="1785201" cy="1185790"/>
          </a:xfrm>
          <a:prstGeom prst="rect">
            <a:avLst/>
          </a:prstGeom>
        </p:spPr>
      </p:pic>
      <p:sp>
        <p:nvSpPr>
          <p:cNvPr id="3" name="Slide Number Placeholder 2">
            <a:extLst>
              <a:ext uri="{FF2B5EF4-FFF2-40B4-BE49-F238E27FC236}">
                <a16:creationId xmlns:a16="http://schemas.microsoft.com/office/drawing/2014/main" id="{A98A58A3-6EB5-F54F-A063-BDA4F6FF87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dirty="0"/>
          </a:p>
        </p:txBody>
      </p:sp>
    </p:spTree>
    <p:extLst>
      <p:ext uri="{BB962C8B-B14F-4D97-AF65-F5344CB8AC3E}">
        <p14:creationId xmlns:p14="http://schemas.microsoft.com/office/powerpoint/2010/main" val="29607601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Raft</a:t>
            </a:r>
            <a:endParaRPr dirty="0">
              <a:solidFill>
                <a:schemeClr val="tx1"/>
              </a:solidFill>
            </a:endParaRPr>
          </a:p>
        </p:txBody>
      </p:sp>
      <p:pic>
        <p:nvPicPr>
          <p:cNvPr id="3" name="Picture 2">
            <a:hlinkClick r:id="rId3"/>
            <a:extLst>
              <a:ext uri="{FF2B5EF4-FFF2-40B4-BE49-F238E27FC236}">
                <a16:creationId xmlns:a16="http://schemas.microsoft.com/office/drawing/2014/main" id="{FCB8BAF3-C749-8946-866E-F4DA19DDFF66}"/>
              </a:ext>
            </a:extLst>
          </p:cNvPr>
          <p:cNvPicPr>
            <a:picLocks noChangeAspect="1"/>
          </p:cNvPicPr>
          <p:nvPr/>
        </p:nvPicPr>
        <p:blipFill>
          <a:blip r:embed="rId4"/>
          <a:stretch>
            <a:fillRect/>
          </a:stretch>
        </p:blipFill>
        <p:spPr>
          <a:xfrm>
            <a:off x="1928352" y="1017725"/>
            <a:ext cx="5287296" cy="3752871"/>
          </a:xfrm>
          <a:prstGeom prst="rect">
            <a:avLst/>
          </a:prstGeom>
        </p:spPr>
      </p:pic>
      <p:pic>
        <p:nvPicPr>
          <p:cNvPr id="5" name="Picture 4">
            <a:extLst>
              <a:ext uri="{FF2B5EF4-FFF2-40B4-BE49-F238E27FC236}">
                <a16:creationId xmlns:a16="http://schemas.microsoft.com/office/drawing/2014/main" id="{A32AA0E7-E4CD-E546-B3EC-DBE432D5852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738211"/>
            <a:ext cx="2197047" cy="2092077"/>
          </a:xfrm>
          <a:prstGeom prst="rect">
            <a:avLst/>
          </a:prstGeom>
        </p:spPr>
      </p:pic>
      <p:sp>
        <p:nvSpPr>
          <p:cNvPr id="2" name="Slide Number Placeholder 1">
            <a:extLst>
              <a:ext uri="{FF2B5EF4-FFF2-40B4-BE49-F238E27FC236}">
                <a16:creationId xmlns:a16="http://schemas.microsoft.com/office/drawing/2014/main" id="{6EF4D533-10FF-8946-8B42-DCA33CB5BC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dirty="0"/>
          </a:p>
        </p:txBody>
      </p:sp>
    </p:spTree>
    <p:extLst>
      <p:ext uri="{BB962C8B-B14F-4D97-AF65-F5344CB8AC3E}">
        <p14:creationId xmlns:p14="http://schemas.microsoft.com/office/powerpoint/2010/main" val="2289392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311700" y="1299637"/>
            <a:ext cx="8520600" cy="3622319"/>
          </a:xfrm>
        </p:spPr>
        <p:txBody>
          <a:bodyPr/>
          <a:lstStyle/>
          <a:p>
            <a:pPr marL="0" indent="0" algn="ctr">
              <a:buNone/>
            </a:pPr>
            <a:r>
              <a:rPr lang="zh-CN" altLang="en-US" sz="2800" b="1" dirty="0">
                <a:latin typeface="Arial Rounded MT Bold" panose="020F0704030504030204" pitchFamily="34" charset="77"/>
              </a:rPr>
              <a:t>第一：范式所揭示的事物之本质</a:t>
            </a:r>
            <a:endParaRPr lang="en-US" altLang="zh-CN" sz="2800" b="1" dirty="0">
              <a:latin typeface="Arial Rounded MT Bold" panose="020F0704030504030204" pitchFamily="34" charset="77"/>
            </a:endParaRPr>
          </a:p>
          <a:p>
            <a:pPr marL="0" indent="0" algn="ctr">
              <a:buNone/>
            </a:pPr>
            <a:endParaRPr lang="en-US" altLang="zh-CN" sz="2800" b="1" dirty="0">
              <a:latin typeface="Arial Rounded MT Bold" panose="020F0704030504030204" pitchFamily="34" charset="77"/>
            </a:endParaRPr>
          </a:p>
          <a:p>
            <a:pPr marL="0" indent="0" algn="ctr">
              <a:buNone/>
            </a:pPr>
            <a:r>
              <a:rPr lang="zh-CN" altLang="en-US" sz="2800" b="1" dirty="0">
                <a:latin typeface="Arial Rounded MT Bold" panose="020F0704030504030204" pitchFamily="34" charset="77"/>
              </a:rPr>
              <a:t>第二：虽普遍但较少的事实判定（边界条件）</a:t>
            </a:r>
            <a:endParaRPr lang="en-US" altLang="zh-CN" sz="2800" b="1" dirty="0">
              <a:latin typeface="Arial Rounded MT Bold" panose="020F0704030504030204" pitchFamily="34" charset="77"/>
            </a:endParaRPr>
          </a:p>
          <a:p>
            <a:pPr marL="0" indent="0" algn="ctr">
              <a:buNone/>
            </a:pPr>
            <a:endParaRPr lang="en-US" altLang="zh-CN" sz="2800" b="1" dirty="0">
              <a:latin typeface="Arial Rounded MT Bold" panose="020F0704030504030204" pitchFamily="34" charset="77"/>
            </a:endParaRPr>
          </a:p>
          <a:p>
            <a:pPr marL="0" indent="0" algn="ctr">
              <a:buNone/>
            </a:pPr>
            <a:r>
              <a:rPr lang="zh-CN" altLang="en-US" sz="2800" b="1" dirty="0">
                <a:latin typeface="Arial Rounded MT Bold" panose="020F0704030504030204" pitchFamily="34" charset="77"/>
              </a:rPr>
              <a:t>第三：与实证数据相匹配的范式</a:t>
            </a:r>
            <a:endParaRPr lang="en-US" altLang="zh-CN" sz="2800" b="1" dirty="0">
              <a:latin typeface="Arial Rounded MT Bold" panose="020F0704030504030204" pitchFamily="34" charset="77"/>
            </a:endParaRPr>
          </a:p>
          <a:p>
            <a:pPr marL="0" indent="0" algn="ctr">
              <a:buNone/>
            </a:pPr>
            <a:endParaRPr lang="en-US" altLang="zh-CN" sz="2000" dirty="0">
              <a:latin typeface="Arial Rounded MT Bold" panose="020F0704030504030204" pitchFamily="34" charset="77"/>
            </a:endParaRPr>
          </a:p>
          <a:p>
            <a:pPr marL="0" indent="0" algn="ctr">
              <a:buNone/>
            </a:pPr>
            <a:endParaRPr lang="en-US" altLang="zh-CN" sz="2000" dirty="0">
              <a:latin typeface="Arial Rounded MT Bold" panose="020F0704030504030204" pitchFamily="34" charset="77"/>
            </a:endParaRPr>
          </a:p>
          <a:p>
            <a:pPr marL="0" indent="0" algn="ctr">
              <a:buNone/>
            </a:pPr>
            <a:r>
              <a:rPr lang="en-US" altLang="zh-CN" sz="2000" dirty="0">
                <a:latin typeface="Arial Rounded MT Bold" panose="020F0704030504030204" pitchFamily="34" charset="77"/>
              </a:rPr>
              <a:t>				</a:t>
            </a:r>
            <a:r>
              <a:rPr lang="zh-CN" altLang="en-US" sz="2000" dirty="0">
                <a:latin typeface="Arial Rounded MT Bold" panose="020F0704030504030204" pitchFamily="34" charset="77"/>
              </a:rPr>
              <a:t>科学革命的结构，中文翻译版 </a:t>
            </a:r>
            <a:r>
              <a:rPr lang="en-US" altLang="zh-CN" sz="2000" dirty="0">
                <a:latin typeface="Arial Rounded MT Bold" panose="020F0704030504030204" pitchFamily="34" charset="77"/>
              </a:rPr>
              <a:t>p21</a:t>
            </a:r>
            <a:r>
              <a:rPr lang="zh-CN" altLang="en-US" sz="2000" dirty="0">
                <a:latin typeface="Arial Rounded MT Bold" panose="020F0704030504030204" pitchFamily="34" charset="77"/>
              </a:rPr>
              <a:t>～</a:t>
            </a:r>
            <a:r>
              <a:rPr lang="en-US" altLang="zh-CN" sz="2000" dirty="0">
                <a:latin typeface="Arial Rounded MT Bold" panose="020F0704030504030204" pitchFamily="34" charset="77"/>
              </a:rPr>
              <a:t>p23</a:t>
            </a:r>
            <a:endParaRPr lang="en-TW" sz="28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sp>
        <p:nvSpPr>
          <p:cNvPr id="10" name="Title 9">
            <a:extLst>
              <a:ext uri="{FF2B5EF4-FFF2-40B4-BE49-F238E27FC236}">
                <a16:creationId xmlns:a16="http://schemas.microsoft.com/office/drawing/2014/main" id="{99DE4E88-EA46-2748-ADD5-F2F7F55839F7}"/>
              </a:ext>
            </a:extLst>
          </p:cNvPr>
          <p:cNvSpPr>
            <a:spLocks noGrp="1"/>
          </p:cNvSpPr>
          <p:nvPr>
            <p:ph type="title"/>
          </p:nvPr>
        </p:nvSpPr>
        <p:spPr/>
        <p:txBody>
          <a:bodyPr/>
          <a:lstStyle/>
          <a:p>
            <a:pPr algn="ctr"/>
            <a:r>
              <a:rPr lang="en-TW" dirty="0"/>
              <a:t>科学研究的三个焦点</a:t>
            </a:r>
          </a:p>
        </p:txBody>
      </p:sp>
    </p:spTree>
    <p:extLst>
      <p:ext uri="{BB962C8B-B14F-4D97-AF65-F5344CB8AC3E}">
        <p14:creationId xmlns:p14="http://schemas.microsoft.com/office/powerpoint/2010/main" val="36851842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b="1" dirty="0">
                <a:solidFill>
                  <a:schemeClr val="tx1"/>
                </a:solidFill>
              </a:rPr>
              <a:t>Kubernetes</a:t>
            </a:r>
            <a:r>
              <a:rPr lang="en-US" dirty="0">
                <a:solidFill>
                  <a:schemeClr val="tx1"/>
                </a:solidFill>
              </a:rPr>
              <a:t>/ETCD and Raft</a:t>
            </a:r>
            <a:endParaRPr dirty="0">
              <a:solidFill>
                <a:schemeClr val="tx1"/>
              </a:solidFill>
            </a:endParaRPr>
          </a:p>
        </p:txBody>
      </p:sp>
      <p:pic>
        <p:nvPicPr>
          <p:cNvPr id="3" name="Picture 2">
            <a:hlinkClick r:id="rId3"/>
            <a:extLst>
              <a:ext uri="{FF2B5EF4-FFF2-40B4-BE49-F238E27FC236}">
                <a16:creationId xmlns:a16="http://schemas.microsoft.com/office/drawing/2014/main" id="{67A226F9-1852-EB4C-8EE8-84AD11B78AB8}"/>
              </a:ext>
            </a:extLst>
          </p:cNvPr>
          <p:cNvPicPr>
            <a:picLocks noChangeAspect="1"/>
          </p:cNvPicPr>
          <p:nvPr/>
        </p:nvPicPr>
        <p:blipFill>
          <a:blip r:embed="rId4"/>
          <a:stretch>
            <a:fillRect/>
          </a:stretch>
        </p:blipFill>
        <p:spPr>
          <a:xfrm>
            <a:off x="1757457" y="1017725"/>
            <a:ext cx="5629086" cy="3470784"/>
          </a:xfrm>
          <a:prstGeom prst="rect">
            <a:avLst/>
          </a:prstGeom>
        </p:spPr>
      </p:pic>
      <p:sp>
        <p:nvSpPr>
          <p:cNvPr id="2" name="Slide Number Placeholder 1">
            <a:extLst>
              <a:ext uri="{FF2B5EF4-FFF2-40B4-BE49-F238E27FC236}">
                <a16:creationId xmlns:a16="http://schemas.microsoft.com/office/drawing/2014/main" id="{E91CED71-FEFE-F047-96C7-FE869847A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dirty="0"/>
          </a:p>
        </p:txBody>
      </p:sp>
      <p:sp>
        <p:nvSpPr>
          <p:cNvPr id="4" name="TextBox 3">
            <a:extLst>
              <a:ext uri="{FF2B5EF4-FFF2-40B4-BE49-F238E27FC236}">
                <a16:creationId xmlns:a16="http://schemas.microsoft.com/office/drawing/2014/main" id="{9A5CA3CA-B510-4B4C-B513-15C92F2CA4C8}"/>
              </a:ext>
            </a:extLst>
          </p:cNvPr>
          <p:cNvSpPr txBox="1"/>
          <p:nvPr/>
        </p:nvSpPr>
        <p:spPr>
          <a:xfrm>
            <a:off x="2191380" y="4663217"/>
            <a:ext cx="4830168" cy="307777"/>
          </a:xfrm>
          <a:prstGeom prst="rect">
            <a:avLst/>
          </a:prstGeom>
          <a:noFill/>
        </p:spPr>
        <p:txBody>
          <a:bodyPr wrap="none" rtlCol="0">
            <a:spAutoFit/>
          </a:bodyPr>
          <a:lstStyle/>
          <a:p>
            <a:r>
              <a:rPr lang="en-TW" dirty="0"/>
              <a:t>Notice that </a:t>
            </a:r>
            <a:r>
              <a:rPr lang="en-TW" b="1" dirty="0"/>
              <a:t>Kubernetes</a:t>
            </a:r>
            <a:r>
              <a:rPr lang="en-TW" dirty="0"/>
              <a:t> is the original form of Cybernetics.</a:t>
            </a:r>
          </a:p>
        </p:txBody>
      </p:sp>
    </p:spTree>
    <p:extLst>
      <p:ext uri="{BB962C8B-B14F-4D97-AF65-F5344CB8AC3E}">
        <p14:creationId xmlns:p14="http://schemas.microsoft.com/office/powerpoint/2010/main" val="34479182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Namespace Management in Time</a:t>
            </a:r>
            <a:endParaRPr dirty="0"/>
          </a:p>
        </p:txBody>
      </p:sp>
      <p:pic>
        <p:nvPicPr>
          <p:cNvPr id="5" name="Picture 4">
            <a:hlinkClick r:id="rId2"/>
            <a:extLst>
              <a:ext uri="{FF2B5EF4-FFF2-40B4-BE49-F238E27FC236}">
                <a16:creationId xmlns:a16="http://schemas.microsoft.com/office/drawing/2014/main" id="{015E7C9A-3FEF-7449-B8A8-3A51ABB08A5D}"/>
              </a:ext>
            </a:extLst>
          </p:cNvPr>
          <p:cNvPicPr>
            <a:picLocks noChangeAspect="1"/>
          </p:cNvPicPr>
          <p:nvPr/>
        </p:nvPicPr>
        <p:blipFill>
          <a:blip r:embed="rId3"/>
          <a:stretch>
            <a:fillRect/>
          </a:stretch>
        </p:blipFill>
        <p:spPr>
          <a:xfrm>
            <a:off x="1958317" y="1098916"/>
            <a:ext cx="5227365" cy="3772736"/>
          </a:xfrm>
          <a:prstGeom prst="rect">
            <a:avLst/>
          </a:prstGeom>
        </p:spPr>
      </p:pic>
      <p:pic>
        <p:nvPicPr>
          <p:cNvPr id="1026" name="Picture 2">
            <a:hlinkClick r:id="rId4"/>
            <a:extLst>
              <a:ext uri="{FF2B5EF4-FFF2-40B4-BE49-F238E27FC236}">
                <a16:creationId xmlns:a16="http://schemas.microsoft.com/office/drawing/2014/main" id="{6BAAD749-D41C-6043-A211-750ADD1C3A7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8473" y="1688757"/>
            <a:ext cx="1859844" cy="103163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35E9788-C71B-5644-9DBC-E4E0AF1325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dirty="0"/>
          </a:p>
        </p:txBody>
      </p:sp>
    </p:spTree>
    <p:extLst>
      <p:ext uri="{BB962C8B-B14F-4D97-AF65-F5344CB8AC3E}">
        <p14:creationId xmlns:p14="http://schemas.microsoft.com/office/powerpoint/2010/main" val="36086046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notion of Symmetry/Symmetry-breaking</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827465"/>
          </a:xfrm>
        </p:spPr>
        <p:txBody>
          <a:bodyPr/>
          <a:lstStyle/>
          <a:p>
            <a:r>
              <a:rPr lang="en-TW" dirty="0"/>
              <a:t>Find a video or image showing the Trust-worthy Book Keeping comes from Symmetry and Symmetry-Breaking!</a:t>
            </a:r>
          </a:p>
        </p:txBody>
      </p:sp>
      <p:pic>
        <p:nvPicPr>
          <p:cNvPr id="3" name="Picture 2">
            <a:hlinkClick r:id="rId2"/>
            <a:extLst>
              <a:ext uri="{FF2B5EF4-FFF2-40B4-BE49-F238E27FC236}">
                <a16:creationId xmlns:a16="http://schemas.microsoft.com/office/drawing/2014/main" id="{8AECFB7F-93B6-5347-91B7-C0E2D526CDB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32007" y="2114690"/>
            <a:ext cx="2321378" cy="1552849"/>
          </a:xfrm>
          <a:prstGeom prst="rect">
            <a:avLst/>
          </a:prstGeom>
        </p:spPr>
      </p:pic>
      <p:pic>
        <p:nvPicPr>
          <p:cNvPr id="4" name="Picture 3">
            <a:hlinkClick r:id="rId4"/>
            <a:extLst>
              <a:ext uri="{FF2B5EF4-FFF2-40B4-BE49-F238E27FC236}">
                <a16:creationId xmlns:a16="http://schemas.microsoft.com/office/drawing/2014/main" id="{4FAFC7EA-18F1-D94D-B5C4-4B6A58F675A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93344" y="2114689"/>
            <a:ext cx="2321378" cy="1552850"/>
          </a:xfrm>
          <a:prstGeom prst="rect">
            <a:avLst/>
          </a:prstGeom>
        </p:spPr>
      </p:pic>
      <p:pic>
        <p:nvPicPr>
          <p:cNvPr id="5" name="Picture 4">
            <a:hlinkClick r:id="rId6"/>
            <a:extLst>
              <a:ext uri="{FF2B5EF4-FFF2-40B4-BE49-F238E27FC236}">
                <a16:creationId xmlns:a16="http://schemas.microsoft.com/office/drawing/2014/main" id="{1A867CAC-EB8C-EB4E-A4C7-3787B9BC952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70669" y="2114689"/>
            <a:ext cx="2321379" cy="1552850"/>
          </a:xfrm>
          <a:prstGeom prst="rect">
            <a:avLst/>
          </a:prstGeom>
        </p:spPr>
      </p:pic>
      <p:sp>
        <p:nvSpPr>
          <p:cNvPr id="6" name="Slide Number Placeholder 5">
            <a:extLst>
              <a:ext uri="{FF2B5EF4-FFF2-40B4-BE49-F238E27FC236}">
                <a16:creationId xmlns:a16="http://schemas.microsoft.com/office/drawing/2014/main" id="{0281B9A5-9E99-274E-A2A9-99E0994402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dirty="0"/>
          </a:p>
        </p:txBody>
      </p:sp>
    </p:spTree>
    <p:extLst>
      <p:ext uri="{BB962C8B-B14F-4D97-AF65-F5344CB8AC3E}">
        <p14:creationId xmlns:p14="http://schemas.microsoft.com/office/powerpoint/2010/main" val="15624390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Common Trick in Data Verification</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1789508"/>
          </a:xfrm>
        </p:spPr>
        <p:txBody>
          <a:bodyPr/>
          <a:lstStyle/>
          <a:p>
            <a:r>
              <a:rPr lang="en-TW" dirty="0"/>
              <a:t>Double Entry Ledger is a mechanism to leverage closure properties to verify data!</a:t>
            </a:r>
          </a:p>
          <a:p>
            <a:r>
              <a:rPr lang="en-TW" dirty="0"/>
              <a:t>Double Entry Book Keeping was used as an example to explain the power of Symmetry/Invariance properties in Mathematics, not the only application</a:t>
            </a:r>
          </a:p>
          <a:p>
            <a:r>
              <a:rPr lang="en-TW" dirty="0"/>
              <a:t>All fields of sciences and maths are grounded on invariance somehow.</a:t>
            </a:r>
          </a:p>
        </p:txBody>
      </p:sp>
      <p:pic>
        <p:nvPicPr>
          <p:cNvPr id="6" name="Picture 5">
            <a:hlinkClick r:id="rId2"/>
            <a:extLst>
              <a:ext uri="{FF2B5EF4-FFF2-40B4-BE49-F238E27FC236}">
                <a16:creationId xmlns:a16="http://schemas.microsoft.com/office/drawing/2014/main" id="{074314B8-B6DE-884B-B992-12CB13C9133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24340" y="2993057"/>
            <a:ext cx="2101559" cy="1995935"/>
          </a:xfrm>
          <a:prstGeom prst="rect">
            <a:avLst/>
          </a:prstGeom>
        </p:spPr>
      </p:pic>
      <p:sp>
        <p:nvSpPr>
          <p:cNvPr id="7" name="TextBox 6">
            <a:extLst>
              <a:ext uri="{FF2B5EF4-FFF2-40B4-BE49-F238E27FC236}">
                <a16:creationId xmlns:a16="http://schemas.microsoft.com/office/drawing/2014/main" id="{4BF60DE9-9FD2-784E-9B93-8842FF9CB18A}"/>
              </a:ext>
            </a:extLst>
          </p:cNvPr>
          <p:cNvSpPr txBox="1"/>
          <p:nvPr/>
        </p:nvSpPr>
        <p:spPr>
          <a:xfrm>
            <a:off x="3025899" y="4732289"/>
            <a:ext cx="3198311" cy="307777"/>
          </a:xfrm>
          <a:prstGeom prst="rect">
            <a:avLst/>
          </a:prstGeom>
          <a:noFill/>
        </p:spPr>
        <p:txBody>
          <a:bodyPr wrap="none" rtlCol="0">
            <a:spAutoFit/>
          </a:bodyPr>
          <a:lstStyle/>
          <a:p>
            <a:r>
              <a:rPr lang="en-US" dirty="0">
                <a:hlinkClick r:id="rId4"/>
              </a:rPr>
              <a:t>https://</a:t>
            </a:r>
            <a:r>
              <a:rPr lang="en-US" dirty="0" err="1">
                <a:hlinkClick r:id="rId4"/>
              </a:rPr>
              <a:t>plato.stanford.edu</a:t>
            </a:r>
            <a:r>
              <a:rPr lang="en-US" dirty="0">
                <a:hlinkClick r:id="rId4"/>
              </a:rPr>
              <a:t>/entries/</a:t>
            </a:r>
            <a:r>
              <a:rPr lang="en-US" dirty="0" err="1">
                <a:hlinkClick r:id="rId4"/>
              </a:rPr>
              <a:t>weyl</a:t>
            </a:r>
            <a:r>
              <a:rPr lang="en-US" dirty="0">
                <a:hlinkClick r:id="rId4"/>
              </a:rPr>
              <a:t>/</a:t>
            </a:r>
            <a:endParaRPr lang="en-TW" dirty="0"/>
          </a:p>
        </p:txBody>
      </p:sp>
      <p:sp>
        <p:nvSpPr>
          <p:cNvPr id="9" name="TextBox 8">
            <a:extLst>
              <a:ext uri="{FF2B5EF4-FFF2-40B4-BE49-F238E27FC236}">
                <a16:creationId xmlns:a16="http://schemas.microsoft.com/office/drawing/2014/main" id="{4D6B9F0F-49BB-6E4A-9227-3F0506841A38}"/>
              </a:ext>
            </a:extLst>
          </p:cNvPr>
          <p:cNvSpPr txBox="1"/>
          <p:nvPr/>
        </p:nvSpPr>
        <p:spPr>
          <a:xfrm>
            <a:off x="4790660" y="3144638"/>
            <a:ext cx="3198311" cy="1384995"/>
          </a:xfrm>
          <a:prstGeom prst="rect">
            <a:avLst/>
          </a:prstGeom>
          <a:noFill/>
        </p:spPr>
        <p:txBody>
          <a:bodyPr wrap="square" rtlCol="0">
            <a:spAutoFit/>
          </a:bodyPr>
          <a:lstStyle/>
          <a:p>
            <a:r>
              <a:rPr lang="en-US" dirty="0"/>
              <a:t>“the root of all symmetry principles lies in the assumption that it is impossible to observe certain basic quantities” (p. 178 of </a:t>
            </a:r>
            <a:r>
              <a:rPr lang="en-US" i="1" dirty="0"/>
              <a:t>Particle Physics and Introduction to Field Theory</a:t>
            </a:r>
            <a:r>
              <a:rPr lang="en-US" dirty="0"/>
              <a:t>, New York: Harwood Academic Publishers.)</a:t>
            </a:r>
            <a:endParaRPr lang="en-TW" dirty="0"/>
          </a:p>
        </p:txBody>
      </p:sp>
      <p:sp>
        <p:nvSpPr>
          <p:cNvPr id="3" name="Slide Number Placeholder 2">
            <a:extLst>
              <a:ext uri="{FF2B5EF4-FFF2-40B4-BE49-F238E27FC236}">
                <a16:creationId xmlns:a16="http://schemas.microsoft.com/office/drawing/2014/main" id="{A29F6626-3F66-164D-B1AA-3B0CA50687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dirty="0"/>
          </a:p>
        </p:txBody>
      </p:sp>
    </p:spTree>
    <p:extLst>
      <p:ext uri="{BB962C8B-B14F-4D97-AF65-F5344CB8AC3E}">
        <p14:creationId xmlns:p14="http://schemas.microsoft.com/office/powerpoint/2010/main" val="1230388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Simplicity in </a:t>
            </a:r>
            <a:r>
              <a:rPr lang="en-US" dirty="0" err="1">
                <a:solidFill>
                  <a:schemeClr val="tx1"/>
                </a:solidFill>
              </a:rPr>
              <a:t>NsM</a:t>
            </a:r>
            <a:r>
              <a:rPr lang="en-US" dirty="0">
                <a:solidFill>
                  <a:schemeClr val="tx1"/>
                </a:solidFill>
              </a:rPr>
              <a:t> so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Controlled Entropy = Controlled Time</a:t>
            </a:r>
          </a:p>
          <a:p>
            <a:pPr lvl="1"/>
            <a:r>
              <a:rPr lang="en-US" dirty="0"/>
              <a:t>Think about Google’s interface</a:t>
            </a:r>
          </a:p>
          <a:p>
            <a:pPr lvl="1"/>
            <a:r>
              <a:rPr lang="en-US" dirty="0"/>
              <a:t>Why are they removing buttons on iPhone?</a:t>
            </a:r>
          </a:p>
          <a:p>
            <a:pPr lvl="1"/>
            <a:r>
              <a:rPr lang="en-US" dirty="0"/>
              <a:t>Bound Variables in Logics </a:t>
            </a:r>
          </a:p>
          <a:p>
            <a:pPr lvl="1"/>
            <a:endParaRPr lang="en-US" dirty="0"/>
          </a:p>
          <a:p>
            <a:r>
              <a:rPr lang="en-US" dirty="0"/>
              <a:t>When complexity is inevitable</a:t>
            </a:r>
          </a:p>
          <a:p>
            <a:pPr lvl="1"/>
            <a:r>
              <a:rPr lang="en-US" dirty="0"/>
              <a:t>Leverage the notion of symmetry</a:t>
            </a:r>
          </a:p>
          <a:p>
            <a:pPr lvl="1"/>
            <a:r>
              <a:rPr lang="en-US" dirty="0"/>
              <a:t>See Hermann Weyl’s quote on lacking information…</a:t>
            </a:r>
          </a:p>
        </p:txBody>
      </p:sp>
      <p:pic>
        <p:nvPicPr>
          <p:cNvPr id="6146" name="Picture 2">
            <a:hlinkClick r:id="rId3"/>
            <a:extLst>
              <a:ext uri="{FF2B5EF4-FFF2-40B4-BE49-F238E27FC236}">
                <a16:creationId xmlns:a16="http://schemas.microsoft.com/office/drawing/2014/main" id="{AD09F99A-641E-2D4F-BF51-F5E54AC616D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25921" y="1489038"/>
            <a:ext cx="3633297" cy="26509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00798BA-AF48-C944-9195-C1E7E5F05246}"/>
              </a:ext>
            </a:extLst>
          </p:cNvPr>
          <p:cNvSpPr txBox="1"/>
          <p:nvPr/>
        </p:nvSpPr>
        <p:spPr>
          <a:xfrm>
            <a:off x="4848836" y="4211202"/>
            <a:ext cx="3387466" cy="400110"/>
          </a:xfrm>
          <a:prstGeom prst="rect">
            <a:avLst/>
          </a:prstGeom>
          <a:noFill/>
        </p:spPr>
        <p:txBody>
          <a:bodyPr wrap="none" rtlCol="0">
            <a:spAutoFit/>
          </a:bodyPr>
          <a:lstStyle/>
          <a:p>
            <a:pPr algn="ctr"/>
            <a:r>
              <a:rPr lang="en-TW" sz="1000" dirty="0"/>
              <a:t>Image Source: </a:t>
            </a:r>
            <a:r>
              <a:rPr lang="en-TW" sz="1000" dirty="0">
                <a:hlinkClick r:id="rId3"/>
              </a:rPr>
              <a:t>Intro to System Science and Cybernetics</a:t>
            </a:r>
            <a:r>
              <a:rPr lang="en-TW" sz="1000" dirty="0"/>
              <a:t>,</a:t>
            </a:r>
          </a:p>
          <a:p>
            <a:pPr algn="ctr"/>
            <a:r>
              <a:rPr lang="en-US" sz="1000" dirty="0"/>
              <a:t>Dr Paul </a:t>
            </a:r>
            <a:r>
              <a:rPr lang="en-US" sz="1000" dirty="0" err="1"/>
              <a:t>Pangaro</a:t>
            </a:r>
            <a:endParaRPr lang="en-TW" sz="10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dirty="0"/>
          </a:p>
        </p:txBody>
      </p:sp>
    </p:spTree>
    <p:extLst>
      <p:ext uri="{BB962C8B-B14F-4D97-AF65-F5344CB8AC3E}">
        <p14:creationId xmlns:p14="http://schemas.microsoft.com/office/powerpoint/2010/main" val="366464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Motivation</a:t>
            </a:r>
          </a:p>
          <a:p>
            <a:pPr lvl="1" indent="-342900">
              <a:buSzPts val="1800"/>
              <a:buFont typeface="Arial"/>
              <a:buChar char="●"/>
            </a:pPr>
            <a:r>
              <a:rPr lang="en-US" dirty="0">
                <a:solidFill>
                  <a:schemeClr val="tx1"/>
                </a:solidFill>
              </a:rPr>
              <a:t>Symmetry over all spacetime</a:t>
            </a:r>
          </a:p>
          <a:p>
            <a:pPr lvl="1" indent="-342900">
              <a:buSzPts val="1800"/>
              <a:buFont typeface="Arial"/>
              <a:buChar char="●"/>
            </a:pPr>
            <a:r>
              <a:rPr lang="en-US" dirty="0">
                <a:solidFill>
                  <a:schemeClr val="tx1"/>
                </a:solidFill>
              </a:rPr>
              <a:t>Only encode patterns</a:t>
            </a:r>
          </a:p>
          <a:p>
            <a:pPr lvl="1" indent="-342900">
              <a:buSzPts val="1800"/>
              <a:buFont typeface="Arial"/>
              <a:buChar char="●"/>
            </a:pPr>
            <a:r>
              <a:rPr lang="en-US" dirty="0">
                <a:solidFill>
                  <a:schemeClr val="tx1"/>
                </a:solidFill>
              </a:rPr>
              <a:t>Self-contained yet Transcendental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Definition</a:t>
            </a:r>
          </a:p>
          <a:p>
            <a:pPr lvl="1" indent="-342900">
              <a:buSzPts val="1800"/>
              <a:buFont typeface="Arial"/>
              <a:buChar char="●"/>
            </a:pPr>
            <a:r>
              <a:rPr lang="en-US" dirty="0">
                <a:solidFill>
                  <a:schemeClr val="bg1"/>
                </a:solidFill>
              </a:rPr>
              <a:t>Local context breaks symmetry</a:t>
            </a:r>
          </a:p>
          <a:p>
            <a:pPr lvl="1" indent="-342900">
              <a:buSzPts val="1800"/>
              <a:buFont typeface="Arial"/>
              <a:buChar char="●"/>
            </a:pPr>
            <a:r>
              <a:rPr lang="en-US" dirty="0">
                <a:solidFill>
                  <a:schemeClr val="bg1"/>
                </a:solidFill>
              </a:rPr>
              <a:t>Patterns requires cognitive efforts</a:t>
            </a:r>
          </a:p>
          <a:p>
            <a:pPr lvl="1" indent="-342900">
              <a:buSzPts val="1800"/>
              <a:buFont typeface="Arial"/>
              <a:buChar char="●"/>
            </a:pPr>
            <a:r>
              <a:rPr lang="en-US" dirty="0">
                <a:solidFill>
                  <a:schemeClr val="bg1"/>
                </a:solidFill>
              </a:rPr>
              <a:t>Influenced by external factors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2" name="Picture 1">
            <a:hlinkClick r:id="rId3"/>
            <a:extLst>
              <a:ext uri="{FF2B5EF4-FFF2-40B4-BE49-F238E27FC236}">
                <a16:creationId xmlns:a16="http://schemas.microsoft.com/office/drawing/2014/main" id="{6B472C81-C750-1742-9F6D-653257468CB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782857" y="229115"/>
            <a:ext cx="1578285" cy="1003022"/>
          </a:xfrm>
          <a:prstGeom prst="rect">
            <a:avLst/>
          </a:prstGeom>
        </p:spPr>
      </p:pic>
    </p:spTree>
    <p:extLst>
      <p:ext uri="{BB962C8B-B14F-4D97-AF65-F5344CB8AC3E}">
        <p14:creationId xmlns:p14="http://schemas.microsoft.com/office/powerpoint/2010/main" val="2363686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37" y="-3095"/>
            <a:ext cx="8555636" cy="857250"/>
          </a:xfrm>
        </p:spPr>
        <p:txBody>
          <a:bodyPr>
            <a:noAutofit/>
          </a:bodyPr>
          <a:lstStyle/>
          <a:p>
            <a:pPr algn="ctr">
              <a:lnSpc>
                <a:spcPct val="150000"/>
              </a:lnSpc>
            </a:pPr>
            <a:r>
              <a:rPr lang="en-US" altLang="en-US" dirty="0" err="1">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区块链</a:t>
            </a:r>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：赋予数据物理意义的</a:t>
            </a:r>
            <a:r>
              <a:rPr lang="zh-CN" altLang="en-US" dirty="0">
                <a:latin typeface="华文新魏" panose="02010800040101010101" pitchFamily="2" charset="-122"/>
                <a:ea typeface="华文新魏" panose="02010800040101010101" pitchFamily="2" charset="-122"/>
                <a:cs typeface="华文新魏" panose="02010800040101010101" pitchFamily="2" charset="-122"/>
              </a:rPr>
              <a:t>可信计算技术</a:t>
            </a:r>
            <a:endParaRPr lang="en-US"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4" name="Picture 3"/>
          <p:cNvPicPr>
            <a:picLocks noChangeAspect="1"/>
          </p:cNvPicPr>
          <p:nvPr/>
        </p:nvPicPr>
        <p:blipFill>
          <a:blip r:embed="rId3" cstate="screen"/>
          <a:stretch>
            <a:fillRect/>
          </a:stretch>
        </p:blipFill>
        <p:spPr>
          <a:xfrm>
            <a:off x="247338" y="998498"/>
            <a:ext cx="4251617" cy="2503117"/>
          </a:xfrm>
          <a:prstGeom prst="rect">
            <a:avLst/>
          </a:prstGeom>
        </p:spPr>
      </p:pic>
      <p:pic>
        <p:nvPicPr>
          <p:cNvPr id="11" name="Picture 10"/>
          <p:cNvPicPr>
            <a:picLocks noChangeAspect="1"/>
          </p:cNvPicPr>
          <p:nvPr/>
        </p:nvPicPr>
        <p:blipFill>
          <a:blip r:embed="rId4" cstate="screen"/>
          <a:stretch>
            <a:fillRect/>
          </a:stretch>
        </p:blipFill>
        <p:spPr>
          <a:xfrm>
            <a:off x="4498955" y="2830880"/>
            <a:ext cx="4474448" cy="1872692"/>
          </a:xfrm>
          <a:prstGeom prst="rect">
            <a:avLst/>
          </a:prstGeom>
        </p:spPr>
      </p:pic>
      <p:sp>
        <p:nvSpPr>
          <p:cNvPr id="18" name="TextBox 17"/>
          <p:cNvSpPr txBox="1"/>
          <p:nvPr/>
        </p:nvSpPr>
        <p:spPr>
          <a:xfrm>
            <a:off x="4666543" y="1767271"/>
            <a:ext cx="4060727" cy="1015599"/>
          </a:xfrm>
          <a:prstGeom prst="rect">
            <a:avLst/>
          </a:prstGeom>
          <a:noFill/>
        </p:spPr>
        <p:txBody>
          <a:bodyPr wrap="none" rtlCol="0">
            <a:spAutoFit/>
          </a:bodyPr>
          <a:lstStyle/>
          <a:p>
            <a:pPr algn="just">
              <a:lnSpc>
                <a:spcPct val="150000"/>
              </a:lnSpc>
            </a:pPr>
            <a:r>
              <a:rPr lang="en-US" altLang="en-US" sz="2100" spc="225" dirty="0">
                <a:solidFill>
                  <a:schemeClr val="tx1"/>
                </a:solidFill>
                <a:latin typeface="华文新魏" panose="02010800040101010101" pitchFamily="2" charset="-122"/>
                <a:ea typeface="华文新魏" panose="02010800040101010101" pitchFamily="2" charset="-122"/>
              </a:rPr>
              <a:t>区块链：一种基于不直接相关</a:t>
            </a:r>
          </a:p>
          <a:p>
            <a:pPr algn="just">
              <a:lnSpc>
                <a:spcPct val="150000"/>
              </a:lnSpc>
            </a:pPr>
            <a:r>
              <a:rPr lang="en-US" altLang="en-US" sz="2100" spc="225" dirty="0">
                <a:solidFill>
                  <a:schemeClr val="tx1"/>
                </a:solidFill>
                <a:latin typeface="华文新魏" panose="02010800040101010101" pitchFamily="2" charset="-122"/>
                <a:ea typeface="华文新魏" panose="02010800040101010101" pitchFamily="2" charset="-122"/>
              </a:rPr>
              <a:t>的交易事件公证日志（</a:t>
            </a:r>
            <a:r>
              <a:rPr lang="en-US" altLang="en-US" sz="2100" spc="225" dirty="0">
                <a:solidFill>
                  <a:srgbClr val="FF0000"/>
                </a:solidFill>
                <a:latin typeface="华文新魏" panose="02010800040101010101" pitchFamily="2" charset="-122"/>
                <a:ea typeface="华文新魏" panose="02010800040101010101" pitchFamily="2" charset="-122"/>
              </a:rPr>
              <a:t>时钟</a:t>
            </a:r>
            <a:r>
              <a:rPr lang="en-US" altLang="en-US" sz="2100" spc="225" dirty="0">
                <a:solidFill>
                  <a:schemeClr val="tx1"/>
                </a:solidFill>
                <a:latin typeface="华文新魏" panose="02010800040101010101" pitchFamily="2" charset="-122"/>
                <a:ea typeface="华文新魏" panose="02010800040101010101" pitchFamily="2" charset="-122"/>
              </a:rPr>
              <a:t>）</a:t>
            </a:r>
          </a:p>
        </p:txBody>
      </p:sp>
      <p:pic>
        <p:nvPicPr>
          <p:cNvPr id="13" name="Picture 12"/>
          <p:cNvPicPr>
            <a:picLocks noChangeAspect="1"/>
          </p:cNvPicPr>
          <p:nvPr/>
        </p:nvPicPr>
        <p:blipFill>
          <a:blip r:embed="rId5" cstate="screen"/>
          <a:stretch>
            <a:fillRect/>
          </a:stretch>
        </p:blipFill>
        <p:spPr>
          <a:xfrm>
            <a:off x="6079405" y="899922"/>
            <a:ext cx="1235183" cy="820450"/>
          </a:xfrm>
          <a:prstGeom prst="rect">
            <a:avLst/>
          </a:prstGeom>
        </p:spPr>
      </p:pic>
      <p:sp>
        <p:nvSpPr>
          <p:cNvPr id="19" name="TextBox 18"/>
          <p:cNvSpPr txBox="1"/>
          <p:nvPr/>
        </p:nvSpPr>
        <p:spPr>
          <a:xfrm>
            <a:off x="44623" y="3782117"/>
            <a:ext cx="4657044" cy="1015599"/>
          </a:xfrm>
          <a:prstGeom prst="rect">
            <a:avLst/>
          </a:prstGeom>
          <a:noFill/>
        </p:spPr>
        <p:txBody>
          <a:bodyPr wrap="none" rtlCol="0">
            <a:spAutoFit/>
          </a:bodyPr>
          <a:lstStyle/>
          <a:p>
            <a:pPr algn="just">
              <a:lnSpc>
                <a:spcPct val="150000"/>
              </a:lnSpc>
            </a:pPr>
            <a:r>
              <a:rPr lang="en-US" altLang="en-US" sz="2100" spc="225" dirty="0" err="1">
                <a:solidFill>
                  <a:schemeClr val="tx1"/>
                </a:solidFill>
                <a:latin typeface="华文新魏" panose="02010800040101010101" pitchFamily="2" charset="-122"/>
                <a:ea typeface="华文新魏" panose="02010800040101010101" pitchFamily="2" charset="-122"/>
              </a:rPr>
              <a:t>物联网：铺天盖地</a:t>
            </a:r>
            <a:r>
              <a:rPr lang="zh-CN" altLang="en-US" sz="2100" spc="225" dirty="0">
                <a:solidFill>
                  <a:schemeClr val="tx1"/>
                </a:solidFill>
                <a:latin typeface="华文新魏" panose="02010800040101010101" pitchFamily="2" charset="-122"/>
                <a:ea typeface="华文新魏" panose="02010800040101010101" pitchFamily="2" charset="-122"/>
              </a:rPr>
              <a:t>的</a:t>
            </a:r>
            <a:r>
              <a:rPr lang="en-US" altLang="en-US" sz="2100" spc="225" dirty="0" err="1">
                <a:solidFill>
                  <a:schemeClr val="tx1"/>
                </a:solidFill>
                <a:latin typeface="华文新魏" panose="02010800040101010101" pitchFamily="2" charset="-122"/>
                <a:ea typeface="华文新魏" panose="02010800040101010101" pitchFamily="2" charset="-122"/>
              </a:rPr>
              <a:t>传感器</a:t>
            </a:r>
            <a:r>
              <a:rPr lang="zh-CN" altLang="en-US" sz="2100" spc="225" dirty="0">
                <a:solidFill>
                  <a:schemeClr val="tx1"/>
                </a:solidFill>
                <a:latin typeface="华文新魏" panose="02010800040101010101" pitchFamily="2" charset="-122"/>
                <a:ea typeface="华文新魏" panose="02010800040101010101" pitchFamily="2" charset="-122"/>
              </a:rPr>
              <a:t>网络</a:t>
            </a:r>
            <a:endParaRPr lang="en-US" altLang="en-US" sz="2100" spc="225" dirty="0">
              <a:solidFill>
                <a:schemeClr val="tx1"/>
              </a:solidFill>
              <a:latin typeface="华文新魏" panose="02010800040101010101" pitchFamily="2" charset="-122"/>
              <a:ea typeface="华文新魏" panose="02010800040101010101" pitchFamily="2" charset="-122"/>
            </a:endParaRPr>
          </a:p>
          <a:p>
            <a:pPr algn="just">
              <a:lnSpc>
                <a:spcPct val="150000"/>
              </a:lnSpc>
            </a:pPr>
            <a:r>
              <a:rPr lang="zh-CN" altLang="en-US" sz="2100" spc="225" dirty="0">
                <a:solidFill>
                  <a:schemeClr val="tx1"/>
                </a:solidFill>
                <a:latin typeface="华文新魏" panose="02010800040101010101" pitchFamily="2" charset="-122"/>
                <a:ea typeface="华文新魏" panose="02010800040101010101" pitchFamily="2" charset="-122"/>
              </a:rPr>
              <a:t>通过</a:t>
            </a:r>
            <a:r>
              <a:rPr lang="en-US" altLang="en-US" sz="2100" spc="225" dirty="0" err="1">
                <a:solidFill>
                  <a:schemeClr val="tx1"/>
                </a:solidFill>
                <a:latin typeface="华文新魏" panose="02010800040101010101" pitchFamily="2" charset="-122"/>
                <a:ea typeface="华文新魏" panose="02010800040101010101" pitchFamily="2" charset="-122"/>
              </a:rPr>
              <a:t>物理</a:t>
            </a:r>
            <a:r>
              <a:rPr lang="zh-CN" altLang="en-US" sz="2100" spc="225" dirty="0">
                <a:latin typeface="华文新魏" panose="02010800040101010101" pitchFamily="2" charset="-122"/>
                <a:ea typeface="华文新魏" panose="02010800040101010101" pitchFamily="2" charset="-122"/>
              </a:rPr>
              <a:t>现象</a:t>
            </a:r>
            <a:r>
              <a:rPr lang="zh-CN" altLang="en-US" sz="2100" spc="225" dirty="0">
                <a:solidFill>
                  <a:schemeClr val="tx1"/>
                </a:solidFill>
                <a:latin typeface="华文新魏" panose="02010800040101010101" pitchFamily="2" charset="-122"/>
                <a:ea typeface="华文新魏" panose="02010800040101010101" pitchFamily="2" charset="-122"/>
              </a:rPr>
              <a:t>的共识产生可信</a:t>
            </a:r>
            <a:r>
              <a:rPr lang="en-US" altLang="en-US" sz="2100" spc="225" dirty="0" err="1">
                <a:solidFill>
                  <a:schemeClr val="tx1"/>
                </a:solidFill>
                <a:latin typeface="华文新魏" panose="02010800040101010101" pitchFamily="2" charset="-122"/>
                <a:ea typeface="华文新魏" panose="02010800040101010101" pitchFamily="2" charset="-122"/>
              </a:rPr>
              <a:t>数据</a:t>
            </a:r>
            <a:endParaRPr lang="en-US" altLang="en-US" sz="2100" spc="225" dirty="0">
              <a:solidFill>
                <a:schemeClr val="tx1"/>
              </a:solidFill>
              <a:latin typeface="华文新魏" panose="02010800040101010101" pitchFamily="2" charset="-122"/>
              <a:ea typeface="华文新魏" panose="02010800040101010101" pitchFamily="2" charset="-122"/>
            </a:endParaRPr>
          </a:p>
        </p:txBody>
      </p:sp>
      <p:sp>
        <p:nvSpPr>
          <p:cNvPr id="20" name="TextBox 19"/>
          <p:cNvSpPr txBox="1"/>
          <p:nvPr/>
        </p:nvSpPr>
        <p:spPr>
          <a:xfrm>
            <a:off x="412140" y="2066844"/>
            <a:ext cx="992580" cy="536685"/>
          </a:xfrm>
          <a:prstGeom prst="rect">
            <a:avLst/>
          </a:prstGeom>
          <a:noFill/>
        </p:spPr>
        <p:txBody>
          <a:bodyPr wrap="none" rtlCol="0">
            <a:spAutoFit/>
          </a:bodyPr>
          <a:lstStyle/>
          <a:p>
            <a:pPr algn="ctr">
              <a:lnSpc>
                <a:spcPct val="150000"/>
              </a:lnSpc>
            </a:pPr>
            <a:r>
              <a:rPr lang="en-US" altLang="en-US" sz="2100" dirty="0">
                <a:solidFill>
                  <a:schemeClr val="tx1"/>
                </a:solidFill>
                <a:latin typeface="华文行楷" panose="02010800040101010101" pitchFamily="2" charset="-122"/>
                <a:ea typeface="华文行楷" panose="02010800040101010101" pitchFamily="2" charset="-122"/>
              </a:rPr>
              <a:t>物联网</a:t>
            </a:r>
          </a:p>
        </p:txBody>
      </p:sp>
      <p:sp>
        <p:nvSpPr>
          <p:cNvPr id="21" name="TextBox 20"/>
          <p:cNvSpPr txBox="1"/>
          <p:nvPr/>
        </p:nvSpPr>
        <p:spPr>
          <a:xfrm>
            <a:off x="5672426" y="4070465"/>
            <a:ext cx="2127505" cy="656142"/>
          </a:xfrm>
          <a:prstGeom prst="rect">
            <a:avLst/>
          </a:prstGeom>
          <a:noFill/>
        </p:spPr>
        <p:txBody>
          <a:bodyPr wrap="none" rtlCol="0">
            <a:spAutoFit/>
          </a:bodyPr>
          <a:lstStyle/>
          <a:p>
            <a:pPr algn="just">
              <a:lnSpc>
                <a:spcPct val="150000"/>
              </a:lnSpc>
            </a:pPr>
            <a:r>
              <a:rPr lang="zh-CN" altLang="en-US" sz="2700" spc="225" dirty="0">
                <a:solidFill>
                  <a:srgbClr val="FF0000"/>
                </a:solidFill>
                <a:latin typeface="华文新魏" panose="02010800040101010101" pitchFamily="2" charset="-122"/>
                <a:ea typeface="华文新魏" panose="02010800040101010101" pitchFamily="2" charset="-122"/>
              </a:rPr>
              <a:t>时间</a:t>
            </a:r>
            <a:r>
              <a:rPr lang="zh-CN" altLang="en-US" sz="2100" spc="225" dirty="0">
                <a:solidFill>
                  <a:schemeClr val="bg1"/>
                </a:solidFill>
                <a:latin typeface="华文新魏" panose="02010800040101010101" pitchFamily="2" charset="-122"/>
                <a:ea typeface="华文新魏" panose="02010800040101010101" pitchFamily="2" charset="-122"/>
              </a:rPr>
              <a:t>数据链条</a:t>
            </a:r>
            <a:endParaRPr lang="en-US" altLang="en-US" sz="2100" spc="225" dirty="0">
              <a:solidFill>
                <a:schemeClr val="bg1"/>
              </a:solidFill>
              <a:latin typeface="华文新魏" panose="02010800040101010101" pitchFamily="2" charset="-122"/>
              <a:ea typeface="华文新魏" panose="02010800040101010101" pitchFamily="2" charset="-122"/>
            </a:endParaRPr>
          </a:p>
        </p:txBody>
      </p:sp>
      <p:sp>
        <p:nvSpPr>
          <p:cNvPr id="22" name="TextBox 21"/>
          <p:cNvSpPr txBox="1"/>
          <p:nvPr/>
        </p:nvSpPr>
        <p:spPr>
          <a:xfrm>
            <a:off x="1160313" y="947349"/>
            <a:ext cx="2425664" cy="656142"/>
          </a:xfrm>
          <a:prstGeom prst="rect">
            <a:avLst/>
          </a:prstGeom>
          <a:noFill/>
        </p:spPr>
        <p:txBody>
          <a:bodyPr wrap="none" rtlCol="0">
            <a:spAutoFit/>
          </a:bodyPr>
          <a:lstStyle/>
          <a:p>
            <a:pPr algn="just">
              <a:lnSpc>
                <a:spcPct val="150000"/>
              </a:lnSpc>
            </a:pPr>
            <a:r>
              <a:rPr lang="zh-CN" altLang="en-US" sz="2700" spc="225" dirty="0">
                <a:solidFill>
                  <a:srgbClr val="FF0000"/>
                </a:solidFill>
                <a:latin typeface="华文新魏" panose="02010800040101010101" pitchFamily="2" charset="-122"/>
                <a:ea typeface="华文新魏" panose="02010800040101010101" pitchFamily="2" charset="-122"/>
              </a:rPr>
              <a:t>空间</a:t>
            </a:r>
            <a:r>
              <a:rPr lang="zh-CN" altLang="en-US" sz="2100" spc="225" dirty="0">
                <a:latin typeface="华文新魏" panose="02010800040101010101" pitchFamily="2" charset="-122"/>
                <a:ea typeface="华文新魏" panose="02010800040101010101" pitchFamily="2" charset="-122"/>
              </a:rPr>
              <a:t>数据覆盖面</a:t>
            </a:r>
            <a:endParaRPr lang="en-US" altLang="en-US" sz="2100" spc="225" dirty="0">
              <a:latin typeface="华文新魏" panose="02010800040101010101" pitchFamily="2" charset="-122"/>
              <a:ea typeface="华文新魏" panose="02010800040101010101" pitchFamily="2" charset="-122"/>
            </a:endParaRPr>
          </a:p>
        </p:txBody>
      </p:sp>
      <p:sp>
        <p:nvSpPr>
          <p:cNvPr id="3" name="Slide Number Placeholder 2">
            <a:extLst>
              <a:ext uri="{FF2B5EF4-FFF2-40B4-BE49-F238E27FC236}">
                <a16:creationId xmlns:a16="http://schemas.microsoft.com/office/drawing/2014/main" id="{244C3942-4D46-FE49-B6F6-DFA6A6327D4E}"/>
              </a:ext>
            </a:extLst>
          </p:cNvPr>
          <p:cNvSpPr>
            <a:spLocks noGrp="1"/>
          </p:cNvSpPr>
          <p:nvPr>
            <p:ph type="sldNum" sz="quarter" idx="12"/>
          </p:nvPr>
        </p:nvSpPr>
        <p:spPr/>
        <p:txBody>
          <a:bodyPr/>
          <a:lstStyle/>
          <a:p>
            <a:fld id="{713C7D3C-22D2-7449-8935-5F36E8921380}" type="slidenum">
              <a:rPr lang="en-US" smtClean="0"/>
              <a:pPr/>
              <a:t>76</a:t>
            </a:fld>
            <a:endParaRPr lang="en-US" dirty="0"/>
          </a:p>
        </p:txBody>
      </p:sp>
    </p:spTree>
    <p:extLst>
      <p:ext uri="{BB962C8B-B14F-4D97-AF65-F5344CB8AC3E}">
        <p14:creationId xmlns:p14="http://schemas.microsoft.com/office/powerpoint/2010/main" val="35577823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084" y="-10001"/>
            <a:ext cx="9716929" cy="772647"/>
          </a:xfrm>
          <a:prstGeom prst="rect">
            <a:avLst/>
          </a:prstGeom>
          <a:noFill/>
        </p:spPr>
        <p:txBody>
          <a:bodyPr wrap="square" rtlCol="0">
            <a:spAutoFit/>
          </a:bodyPr>
          <a:lstStyle/>
          <a:p>
            <a:pPr lvl="0" algn="ctr">
              <a:lnSpc>
                <a:spcPct val="150000"/>
              </a:lnSpc>
            </a:pPr>
            <a:r>
              <a:rPr lang="zh-TW"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空间网</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sz="3300" dirty="0">
                <a:solidFill>
                  <a:schemeClr val="tx1"/>
                </a:solidFill>
                <a:latin typeface="+mj-lt"/>
                <a:ea typeface="华文新魏" panose="02010800040101010101" pitchFamily="2" charset="-122"/>
                <a:cs typeface="+mj-lt"/>
              </a:rPr>
              <a:t>Web</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altLang="zh-CN"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3.0</a:t>
            </a:r>
            <a:r>
              <a:rPr lang="zh-CN"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zh-TW"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对数据赋予时间与空间的标示</a:t>
            </a:r>
          </a:p>
        </p:txBody>
      </p:sp>
      <p:grpSp>
        <p:nvGrpSpPr>
          <p:cNvPr id="5" name="组合 4"/>
          <p:cNvGrpSpPr/>
          <p:nvPr/>
        </p:nvGrpSpPr>
        <p:grpSpPr>
          <a:xfrm>
            <a:off x="520542" y="1007746"/>
            <a:ext cx="8154829" cy="3911917"/>
            <a:chOff x="392" y="2167"/>
            <a:chExt cx="17123" cy="8214"/>
          </a:xfrm>
        </p:grpSpPr>
        <p:sp>
          <p:nvSpPr>
            <p:cNvPr id="4" name="TextBox 3"/>
            <p:cNvSpPr txBox="1"/>
            <p:nvPr/>
          </p:nvSpPr>
          <p:spPr>
            <a:xfrm>
              <a:off x="895" y="9848"/>
              <a:ext cx="5686" cy="533"/>
            </a:xfrm>
            <a:prstGeom prst="rect">
              <a:avLst/>
            </a:prstGeom>
            <a:noFill/>
          </p:spPr>
          <p:txBody>
            <a:bodyPr wrap="none" rtlCol="0">
              <a:spAutoFit/>
            </a:bodyPr>
            <a:lstStyle/>
            <a:p>
              <a:pPr algn="ctr"/>
              <a:r>
                <a:rPr lang="en-US" sz="1050" dirty="0">
                  <a:solidFill>
                    <a:schemeClr val="tx1"/>
                  </a:solidFill>
                </a:rPr>
                <a:t>Image credits: https://</a:t>
              </a:r>
              <a:r>
                <a:rPr lang="en-US" sz="1050" dirty="0" err="1">
                  <a:solidFill>
                    <a:schemeClr val="tx1"/>
                  </a:solidFill>
                </a:rPr>
                <a:t>www.xrweb.network</a:t>
              </a:r>
              <a:r>
                <a:rPr lang="en-US" sz="1050" dirty="0">
                  <a:solidFill>
                    <a:schemeClr val="tx1"/>
                  </a:solidFill>
                </a:rPr>
                <a:t>/</a:t>
              </a:r>
            </a:p>
          </p:txBody>
        </p:sp>
        <p:pic>
          <p:nvPicPr>
            <p:cNvPr id="2049" name="Picture 1" descr="The Spatial Web: How Web 3.0 Will Connect Humans, Machines, and AI to Transform the World (English Edition) par [René, Gabriel, Mapes, Dan]"/>
            <p:cNvPicPr>
              <a:picLocks noChangeAspect="1" noChangeArrowheads="1"/>
            </p:cNvPicPr>
            <p:nvPr/>
          </p:nvPicPr>
          <p:blipFill>
            <a:blip r:embed="rId3"/>
            <a:srcRect/>
            <a:stretch>
              <a:fillRect/>
            </a:stretch>
          </p:blipFill>
          <p:spPr bwMode="auto">
            <a:xfrm>
              <a:off x="12143" y="2167"/>
              <a:ext cx="5372" cy="814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4"/>
            <a:srcRect/>
            <a:stretch>
              <a:fillRect/>
            </a:stretch>
          </p:blipFill>
          <p:spPr bwMode="auto">
            <a:xfrm>
              <a:off x="392" y="3134"/>
              <a:ext cx="6719" cy="63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7302" y="5092"/>
              <a:ext cx="4651" cy="5216"/>
            </a:xfrm>
            <a:prstGeom prst="rect">
              <a:avLst/>
            </a:prstGeom>
          </p:spPr>
        </p:pic>
        <p:sp>
          <p:nvSpPr>
            <p:cNvPr id="6" name="TextBox 5"/>
            <p:cNvSpPr txBox="1"/>
            <p:nvPr/>
          </p:nvSpPr>
          <p:spPr>
            <a:xfrm>
              <a:off x="7302" y="2421"/>
              <a:ext cx="4652" cy="2860"/>
            </a:xfrm>
            <a:prstGeom prst="rect">
              <a:avLst/>
            </a:prstGeom>
            <a:noFill/>
          </p:spPr>
          <p:txBody>
            <a:bodyPr wrap="square" rtlCol="0">
              <a:spAutoFit/>
            </a:bodyPr>
            <a:lstStyle/>
            <a:p>
              <a:pPr algn="just"/>
              <a:r>
                <a:rPr lang="en-US" sz="825" dirty="0">
                  <a:solidFill>
                    <a:schemeClr val="tx1"/>
                  </a:solidFill>
                </a:rPr>
                <a:t>XR is a decentralized network protocol that transforms our Web physical space into a secure, encrypted three-dimensional web space where content and applications can be projected, viewed, and transmitted. XR Web creates the basic infrastructure and SDK where various applications can be created, such as XR gaming, social media, real estate, advertising, trip sharing, home sharing, retail insurance.</a:t>
              </a:r>
            </a:p>
          </p:txBody>
        </p:sp>
      </p:grpSp>
      <p:sp>
        <p:nvSpPr>
          <p:cNvPr id="7" name="Slide Number Placeholder 6">
            <a:extLst>
              <a:ext uri="{FF2B5EF4-FFF2-40B4-BE49-F238E27FC236}">
                <a16:creationId xmlns:a16="http://schemas.microsoft.com/office/drawing/2014/main" id="{C448B2C0-F067-E242-83B2-620772A90B87}"/>
              </a:ext>
            </a:extLst>
          </p:cNvPr>
          <p:cNvSpPr>
            <a:spLocks noGrp="1"/>
          </p:cNvSpPr>
          <p:nvPr>
            <p:ph type="sldNum" sz="quarter" idx="12"/>
          </p:nvPr>
        </p:nvSpPr>
        <p:spPr/>
        <p:txBody>
          <a:bodyPr/>
          <a:lstStyle/>
          <a:p>
            <a:fld id="{713C7D3C-22D2-7449-8935-5F36E8921380}" type="slidenum">
              <a:rPr lang="en-US" smtClean="0"/>
              <a:pPr/>
              <a:t>77</a:t>
            </a:fld>
            <a:endParaRPr lang="en-US" dirty="0"/>
          </a:p>
        </p:txBody>
      </p:sp>
    </p:spTree>
    <p:extLst>
      <p:ext uri="{BB962C8B-B14F-4D97-AF65-F5344CB8AC3E}">
        <p14:creationId xmlns:p14="http://schemas.microsoft.com/office/powerpoint/2010/main" val="28791610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2904" y="995363"/>
            <a:ext cx="2824163" cy="1842611"/>
            <a:chOff x="6409" y="4439"/>
            <a:chExt cx="5930" cy="3869"/>
          </a:xfrm>
        </p:grpSpPr>
        <p:sp>
          <p:nvSpPr>
            <p:cNvPr id="4" name="TextBox 3"/>
            <p:cNvSpPr txBox="1"/>
            <p:nvPr/>
          </p:nvSpPr>
          <p:spPr>
            <a:xfrm>
              <a:off x="7294" y="7775"/>
              <a:ext cx="4158" cy="533"/>
            </a:xfrm>
            <a:prstGeom prst="rect">
              <a:avLst/>
            </a:prstGeom>
            <a:noFill/>
          </p:spPr>
          <p:txBody>
            <a:bodyPr wrap="non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5" name="Picture 4"/>
            <p:cNvPicPr>
              <a:picLocks noChangeAspect="1"/>
            </p:cNvPicPr>
            <p:nvPr/>
          </p:nvPicPr>
          <p:blipFill>
            <a:blip r:embed="rId3" cstate="screen"/>
            <a:stretch>
              <a:fillRect/>
            </a:stretch>
          </p:blipFill>
          <p:spPr>
            <a:xfrm>
              <a:off x="6409" y="4439"/>
              <a:ext cx="5930" cy="3336"/>
            </a:xfrm>
            <a:prstGeom prst="rect">
              <a:avLst/>
            </a:prstGeom>
          </p:spPr>
        </p:pic>
      </p:grpSp>
      <p:sp>
        <p:nvSpPr>
          <p:cNvPr id="3" name="TextBox 1"/>
          <p:cNvSpPr txBox="1"/>
          <p:nvPr/>
        </p:nvSpPr>
        <p:spPr>
          <a:xfrm>
            <a:off x="3197066" y="1132523"/>
            <a:ext cx="1544003" cy="1038682"/>
          </a:xfrm>
          <a:prstGeom prst="rect">
            <a:avLst/>
          </a:prstGeom>
          <a:noFill/>
        </p:spPr>
        <p:txBody>
          <a:bodyPr wrap="square" rtlCol="0">
            <a:spAutoFit/>
          </a:bodyPr>
          <a:lstStyle/>
          <a:p>
            <a:pPr algn="just">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空间网</a:t>
            </a:r>
            <a:r>
              <a:rPr lang="en-US" sz="1050" spc="225" dirty="0">
                <a:solidFill>
                  <a:schemeClr val="tx1"/>
                </a:solidFill>
                <a:latin typeface="华文行楷" panose="02010800040101010101" pitchFamily="2" charset="-122"/>
                <a:ea typeface="华文行楷" panose="02010800040101010101" pitchFamily="2" charset="-122"/>
              </a:rPr>
              <a:t> </a:t>
            </a:r>
            <a:r>
              <a:rPr lang="en-US" sz="1050" spc="225" dirty="0">
                <a:solidFill>
                  <a:schemeClr val="tx1"/>
                </a:solidFill>
                <a:latin typeface="+mj-lt"/>
                <a:ea typeface="华文行楷" panose="02010800040101010101" pitchFamily="2" charset="-122"/>
                <a:cs typeface="+mj-lt"/>
              </a:rPr>
              <a:t>Spatial</a:t>
            </a:r>
            <a:r>
              <a:rPr lang="zh-CN" altLang="en-US" sz="1050" spc="225" dirty="0">
                <a:solidFill>
                  <a:schemeClr val="tx1"/>
                </a:solidFill>
                <a:latin typeface="+mj-lt"/>
                <a:ea typeface="华文行楷" panose="02010800040101010101" pitchFamily="2" charset="-122"/>
                <a:cs typeface="+mj-lt"/>
              </a:rPr>
              <a:t> </a:t>
            </a:r>
            <a:r>
              <a:rPr lang="en-US" sz="1050" spc="225" dirty="0">
                <a:solidFill>
                  <a:schemeClr val="tx1"/>
                </a:solidFill>
                <a:latin typeface="+mj-lt"/>
                <a:ea typeface="华文行楷" panose="02010800040101010101" pitchFamily="2" charset="-122"/>
                <a:cs typeface="+mj-lt"/>
              </a:rPr>
              <a:t>Web </a:t>
            </a:r>
            <a:r>
              <a:rPr lang="en-US" sz="1050" spc="225" dirty="0">
                <a:solidFill>
                  <a:schemeClr val="tx1"/>
                </a:solidFill>
                <a:latin typeface="华文行楷" panose="02010800040101010101" pitchFamily="2" charset="-122"/>
                <a:ea typeface="华文行楷" panose="02010800040101010101" pitchFamily="2" charset="-122"/>
              </a:rPr>
              <a:t>= </a:t>
            </a:r>
            <a:r>
              <a:rPr lang="zh-TW" altLang="en-US" sz="1050" spc="225" dirty="0">
                <a:solidFill>
                  <a:schemeClr val="tx1"/>
                </a:solidFill>
                <a:latin typeface="华文新魏" panose="02010800040101010101" pitchFamily="2" charset="-122"/>
                <a:ea typeface="华文新魏" panose="02010800040101010101" pitchFamily="2" charset="-122"/>
              </a:rPr>
              <a:t>对数据赋予时间与空间的标示</a:t>
            </a:r>
          </a:p>
        </p:txBody>
      </p:sp>
      <p:grpSp>
        <p:nvGrpSpPr>
          <p:cNvPr id="7" name="组合 6"/>
          <p:cNvGrpSpPr/>
          <p:nvPr/>
        </p:nvGrpSpPr>
        <p:grpSpPr>
          <a:xfrm>
            <a:off x="4934427" y="995362"/>
            <a:ext cx="2441734" cy="1809877"/>
            <a:chOff x="3233" y="2541"/>
            <a:chExt cx="12737" cy="8334"/>
          </a:xfrm>
        </p:grpSpPr>
        <p:sp>
          <p:nvSpPr>
            <p:cNvPr id="8" name="TextBox 3"/>
            <p:cNvSpPr txBox="1"/>
            <p:nvPr/>
          </p:nvSpPr>
          <p:spPr>
            <a:xfrm>
              <a:off x="3233" y="9706"/>
              <a:ext cx="12737" cy="1169"/>
            </a:xfrm>
            <a:prstGeom prst="rect">
              <a:avLst/>
            </a:prstGeom>
            <a:noFill/>
          </p:spPr>
          <p:txBody>
            <a:bodyPr wrap="squar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9" name="Picture 2"/>
            <p:cNvPicPr>
              <a:picLocks noChangeAspect="1"/>
            </p:cNvPicPr>
            <p:nvPr/>
          </p:nvPicPr>
          <p:blipFill>
            <a:blip r:embed="rId4" cstate="screen"/>
            <a:stretch>
              <a:fillRect/>
            </a:stretch>
          </p:blipFill>
          <p:spPr>
            <a:xfrm>
              <a:off x="3233" y="2541"/>
              <a:ext cx="12735" cy="7163"/>
            </a:xfrm>
            <a:prstGeom prst="rect">
              <a:avLst/>
            </a:prstGeom>
          </p:spPr>
        </p:pic>
      </p:grpSp>
      <p:grpSp>
        <p:nvGrpSpPr>
          <p:cNvPr id="10" name="组合 9"/>
          <p:cNvGrpSpPr/>
          <p:nvPr/>
        </p:nvGrpSpPr>
        <p:grpSpPr>
          <a:xfrm>
            <a:off x="372904" y="3327082"/>
            <a:ext cx="2823210" cy="1618412"/>
            <a:chOff x="3289" y="2219"/>
            <a:chExt cx="12744" cy="8503"/>
          </a:xfrm>
        </p:grpSpPr>
        <p:sp>
          <p:nvSpPr>
            <p:cNvPr id="11" name="TextBox 3"/>
            <p:cNvSpPr txBox="1"/>
            <p:nvPr/>
          </p:nvSpPr>
          <p:spPr>
            <a:xfrm>
              <a:off x="3292" y="9388"/>
              <a:ext cx="12741" cy="1334"/>
            </a:xfrm>
            <a:prstGeom prst="rect">
              <a:avLst/>
            </a:prstGeom>
            <a:noFill/>
          </p:spPr>
          <p:txBody>
            <a:bodyPr wrap="squar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12" name="Picture 2"/>
            <p:cNvPicPr>
              <a:picLocks noChangeAspect="1"/>
            </p:cNvPicPr>
            <p:nvPr/>
          </p:nvPicPr>
          <p:blipFill>
            <a:blip r:embed="rId5" cstate="screen"/>
            <a:stretch>
              <a:fillRect/>
            </a:stretch>
          </p:blipFill>
          <p:spPr>
            <a:xfrm>
              <a:off x="3289" y="2219"/>
              <a:ext cx="12743" cy="7168"/>
            </a:xfrm>
            <a:prstGeom prst="rect">
              <a:avLst/>
            </a:prstGeom>
          </p:spPr>
        </p:pic>
      </p:grpSp>
      <p:grpSp>
        <p:nvGrpSpPr>
          <p:cNvPr id="14" name="组合 13"/>
          <p:cNvGrpSpPr/>
          <p:nvPr/>
        </p:nvGrpSpPr>
        <p:grpSpPr>
          <a:xfrm>
            <a:off x="4934426" y="3327083"/>
            <a:ext cx="2498408" cy="1678864"/>
            <a:chOff x="3203" y="2351"/>
            <a:chExt cx="12794" cy="8479"/>
          </a:xfrm>
        </p:grpSpPr>
        <p:sp>
          <p:nvSpPr>
            <p:cNvPr id="15" name="TextBox 3"/>
            <p:cNvSpPr txBox="1"/>
            <p:nvPr/>
          </p:nvSpPr>
          <p:spPr>
            <a:xfrm>
              <a:off x="3867" y="9548"/>
              <a:ext cx="11638" cy="1282"/>
            </a:xfrm>
            <a:prstGeom prst="rect">
              <a:avLst/>
            </a:prstGeom>
            <a:noFill/>
          </p:spPr>
          <p:txBody>
            <a:bodyPr wrap="square" rtlCol="0">
              <a:spAutoFit/>
            </a:bodyPr>
            <a:lstStyle/>
            <a:p>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16" name="Picture 2"/>
            <p:cNvPicPr>
              <a:picLocks noChangeAspect="1"/>
            </p:cNvPicPr>
            <p:nvPr/>
          </p:nvPicPr>
          <p:blipFill>
            <a:blip r:embed="rId6" cstate="screen"/>
            <a:stretch>
              <a:fillRect/>
            </a:stretch>
          </p:blipFill>
          <p:spPr>
            <a:xfrm>
              <a:off x="3203" y="2351"/>
              <a:ext cx="12794" cy="7196"/>
            </a:xfrm>
            <a:prstGeom prst="rect">
              <a:avLst/>
            </a:prstGeom>
          </p:spPr>
        </p:pic>
      </p:grpSp>
      <p:sp>
        <p:nvSpPr>
          <p:cNvPr id="17" name="TextBox 1"/>
          <p:cNvSpPr txBox="1"/>
          <p:nvPr/>
        </p:nvSpPr>
        <p:spPr>
          <a:xfrm>
            <a:off x="7432834" y="1132522"/>
            <a:ext cx="1515428" cy="796308"/>
          </a:xfrm>
          <a:prstGeom prst="rect">
            <a:avLst/>
          </a:prstGeom>
          <a:noFill/>
        </p:spPr>
        <p:txBody>
          <a:bodyPr wrap="square" rtlCol="0">
            <a:spAutoFit/>
          </a:bodyPr>
          <a:lstStyle/>
          <a:p>
            <a:pPr algn="just">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产业运营的智能化</a:t>
            </a:r>
            <a:r>
              <a:rPr lang="zh-CN" altLang="en-US" sz="1050" spc="225" dirty="0">
                <a:solidFill>
                  <a:schemeClr val="tx1"/>
                </a:solidFill>
                <a:latin typeface="华文新魏" panose="02010800040101010101" pitchFamily="2" charset="-122"/>
                <a:ea typeface="华文新魏" panose="02010800040101010101" pitchFamily="2" charset="-122"/>
              </a:rPr>
              <a:t>、</a:t>
            </a:r>
            <a:r>
              <a:rPr lang="zh-TW" altLang="en-US" sz="1050" spc="225" dirty="0">
                <a:solidFill>
                  <a:schemeClr val="tx1"/>
                </a:solidFill>
                <a:latin typeface="华文新魏" panose="02010800040101010101" pitchFamily="2" charset="-122"/>
                <a:ea typeface="华文新魏" panose="02010800040101010101" pitchFamily="2" charset="-122"/>
              </a:rPr>
              <a:t>来自具有物理意义的数据内容</a:t>
            </a:r>
          </a:p>
        </p:txBody>
      </p:sp>
      <p:sp>
        <p:nvSpPr>
          <p:cNvPr id="18" name="TextBox 1"/>
          <p:cNvSpPr txBox="1"/>
          <p:nvPr/>
        </p:nvSpPr>
        <p:spPr>
          <a:xfrm>
            <a:off x="3300026" y="3849726"/>
            <a:ext cx="1329211" cy="311560"/>
          </a:xfrm>
          <a:prstGeom prst="rect">
            <a:avLst/>
          </a:prstGeom>
          <a:noFill/>
        </p:spPr>
        <p:txBody>
          <a:bodyPr wrap="none" rtlCol="0">
            <a:spAutoFit/>
          </a:bodyPr>
          <a:lstStyle/>
          <a:p>
            <a:pPr algn="ctr">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从矿产开发开始</a:t>
            </a:r>
          </a:p>
        </p:txBody>
      </p:sp>
      <p:sp>
        <p:nvSpPr>
          <p:cNvPr id="19" name="TextBox 1"/>
          <p:cNvSpPr txBox="1"/>
          <p:nvPr/>
        </p:nvSpPr>
        <p:spPr>
          <a:xfrm>
            <a:off x="7432834" y="3693795"/>
            <a:ext cx="1580674" cy="553934"/>
          </a:xfrm>
          <a:prstGeom prst="rect">
            <a:avLst/>
          </a:prstGeom>
          <a:noFill/>
        </p:spPr>
        <p:txBody>
          <a:bodyPr wrap="square" rtlCol="0">
            <a:spAutoFit/>
          </a:bodyPr>
          <a:lstStyle/>
          <a:p>
            <a:pPr algn="ctr">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全球物流的数据服务</a:t>
            </a:r>
          </a:p>
        </p:txBody>
      </p:sp>
      <p:sp>
        <p:nvSpPr>
          <p:cNvPr id="2" name="Slide Number Placeholder 1">
            <a:extLst>
              <a:ext uri="{FF2B5EF4-FFF2-40B4-BE49-F238E27FC236}">
                <a16:creationId xmlns:a16="http://schemas.microsoft.com/office/drawing/2014/main" id="{E8EA73E9-CFEB-0A42-A186-C01A3D5FA165}"/>
              </a:ext>
            </a:extLst>
          </p:cNvPr>
          <p:cNvSpPr>
            <a:spLocks noGrp="1"/>
          </p:cNvSpPr>
          <p:nvPr>
            <p:ph type="sldNum" sz="quarter" idx="12"/>
          </p:nvPr>
        </p:nvSpPr>
        <p:spPr/>
        <p:txBody>
          <a:bodyPr/>
          <a:lstStyle/>
          <a:p>
            <a:fld id="{713C7D3C-22D2-7449-8935-5F36E8921380}" type="slidenum">
              <a:rPr lang="en-US" smtClean="0"/>
              <a:pPr/>
              <a:t>78</a:t>
            </a:fld>
            <a:endParaRPr lang="en-US" dirty="0"/>
          </a:p>
        </p:txBody>
      </p:sp>
    </p:spTree>
    <p:extLst>
      <p:ext uri="{BB962C8B-B14F-4D97-AF65-F5344CB8AC3E}">
        <p14:creationId xmlns:p14="http://schemas.microsoft.com/office/powerpoint/2010/main" val="20199797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3633" y="-3044"/>
            <a:ext cx="8195310" cy="1543179"/>
          </a:xfrm>
          <a:prstGeom prst="rect">
            <a:avLst/>
          </a:prstGeom>
          <a:noFill/>
        </p:spPr>
        <p:txBody>
          <a:bodyPr wrap="square" rtlCol="0">
            <a:spAutoFit/>
          </a:bodyPr>
          <a:lstStyle/>
          <a:p>
            <a:pPr algn="ctr">
              <a:lnSpc>
                <a:spcPct val="150000"/>
              </a:lnSpc>
            </a:pPr>
            <a:r>
              <a:rPr lang="zh-CN" altLang="en-US" sz="3300" spc="225" dirty="0">
                <a:solidFill>
                  <a:schemeClr val="tx1"/>
                </a:solidFill>
                <a:latin typeface="华文新魏" panose="02010800040101010101" pitchFamily="2" charset="-122"/>
                <a:ea typeface="华文新魏" panose="02010800040101010101" pitchFamily="2" charset="-122"/>
              </a:rPr>
              <a:t>区块链是一个分布于全球范围的社群账本</a:t>
            </a:r>
          </a:p>
        </p:txBody>
      </p:sp>
      <p:sp>
        <p:nvSpPr>
          <p:cNvPr id="4" name="TextBox 3"/>
          <p:cNvSpPr txBox="1"/>
          <p:nvPr/>
        </p:nvSpPr>
        <p:spPr>
          <a:xfrm>
            <a:off x="1807369" y="4647724"/>
            <a:ext cx="5528310" cy="253916"/>
          </a:xfrm>
          <a:prstGeom prst="rect">
            <a:avLst/>
          </a:prstGeom>
          <a:noFill/>
        </p:spPr>
        <p:txBody>
          <a:bodyPr wrap="square" rtlCol="0">
            <a:spAutoFit/>
          </a:bodyPr>
          <a:lstStyle/>
          <a:p>
            <a:pPr algn="ctr"/>
            <a:r>
              <a:rPr lang="en-US" sz="1050" dirty="0">
                <a:solidFill>
                  <a:schemeClr val="tx1"/>
                </a:solidFill>
              </a:rPr>
              <a:t>Nick Grossman: https://</a:t>
            </a:r>
            <a:r>
              <a:rPr lang="en-US" sz="1050" dirty="0" err="1">
                <a:solidFill>
                  <a:schemeClr val="tx1"/>
                </a:solidFill>
              </a:rPr>
              <a:t>www.nickgrossman.is</a:t>
            </a:r>
            <a:r>
              <a:rPr lang="en-US" sz="1050" dirty="0">
                <a:solidFill>
                  <a:schemeClr val="tx1"/>
                </a:solidFill>
              </a:rPr>
              <a:t>/2015/the-blockchain-as-time/</a:t>
            </a:r>
          </a:p>
        </p:txBody>
      </p:sp>
      <p:pic>
        <p:nvPicPr>
          <p:cNvPr id="1026" name="Picture 2" descr="http://nickgrossman.wpengine.com/wp-content/uploads/2015/06/Screen-Shot-2015-06-17-at-10.13.03-AM.png"/>
          <p:cNvPicPr>
            <a:picLocks noChangeAspect="1" noChangeArrowheads="1"/>
          </p:cNvPicPr>
          <p:nvPr/>
        </p:nvPicPr>
        <p:blipFill rotWithShape="1">
          <a:blip r:embed="rId3" cstate="email"/>
          <a:srcRect/>
          <a:stretch>
            <a:fillRect/>
          </a:stretch>
        </p:blipFill>
        <p:spPr bwMode="auto">
          <a:xfrm>
            <a:off x="875602" y="1404926"/>
            <a:ext cx="7391825" cy="328852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1267301" y="681990"/>
            <a:ext cx="6609398" cy="711518"/>
          </a:xfrm>
        </p:spPr>
        <p:txBody>
          <a:bodyPr>
            <a:noAutofit/>
          </a:bodyPr>
          <a:lstStyle/>
          <a:p>
            <a:pPr marL="0" indent="0" algn="ctr">
              <a:lnSpc>
                <a:spcPct val="150000"/>
              </a:lnSpc>
              <a:buNone/>
            </a:pPr>
            <a:r>
              <a:rPr lang="zh-TW" altLang="en-US" sz="2700" spc="225" dirty="0">
                <a:solidFill>
                  <a:schemeClr val="tx1"/>
                </a:solidFill>
                <a:latin typeface="华文新魏" panose="02010800040101010101" pitchFamily="2" charset="-122"/>
                <a:ea typeface="华文新魏" panose="02010800040101010101" pitchFamily="2" charset="-122"/>
              </a:rPr>
              <a:t>对数据内容赋予</a:t>
            </a:r>
            <a:r>
              <a:rPr lang="zh-TW" altLang="en-US" sz="2700" spc="225" dirty="0">
                <a:solidFill>
                  <a:srgbClr val="FF0000"/>
                </a:solidFill>
                <a:latin typeface="华文新魏" panose="02010800040101010101" pitchFamily="2" charset="-122"/>
                <a:ea typeface="华文新魏" panose="02010800040101010101" pitchFamily="2" charset="-122"/>
              </a:rPr>
              <a:t>时间</a:t>
            </a:r>
            <a:r>
              <a:rPr lang="zh-TW" altLang="en-US" sz="2700" spc="225" dirty="0">
                <a:solidFill>
                  <a:schemeClr val="tx1"/>
                </a:solidFill>
                <a:latin typeface="华文新魏" panose="02010800040101010101" pitchFamily="2" charset="-122"/>
                <a:ea typeface="华文新魏" panose="02010800040101010101" pitchFamily="2" charset="-122"/>
              </a:rPr>
              <a:t>共识</a:t>
            </a:r>
            <a:r>
              <a:rPr lang="zh-CN" altLang="en-US" sz="2700" spc="225" dirty="0">
                <a:solidFill>
                  <a:schemeClr val="tx1"/>
                </a:solidFill>
                <a:latin typeface="华文新魏" panose="02010800040101010101" pitchFamily="2" charset="-122"/>
                <a:ea typeface="华文新魏" panose="02010800040101010101" pitchFamily="2" charset="-122"/>
              </a:rPr>
              <a:t>（</a:t>
            </a:r>
            <a:r>
              <a:rPr lang="zh-TW" altLang="en-US" sz="2700" spc="225" dirty="0">
                <a:solidFill>
                  <a:srgbClr val="FF0000"/>
                </a:solidFill>
                <a:latin typeface="华文新魏" panose="02010800040101010101" pitchFamily="2" charset="-122"/>
                <a:ea typeface="华文新魏" panose="02010800040101010101" pitchFamily="2" charset="-122"/>
              </a:rPr>
              <a:t>物理</a:t>
            </a:r>
            <a:r>
              <a:rPr lang="zh-TW" altLang="en-US" sz="2700" spc="225" dirty="0">
                <a:solidFill>
                  <a:schemeClr val="tx1"/>
                </a:solidFill>
                <a:latin typeface="华文新魏" panose="02010800040101010101" pitchFamily="2" charset="-122"/>
                <a:ea typeface="华文新魏" panose="02010800040101010101" pitchFamily="2" charset="-122"/>
              </a:rPr>
              <a:t>意义</a:t>
            </a:r>
            <a:r>
              <a:rPr lang="zh-CN" altLang="en-US" sz="2700" spc="225" dirty="0">
                <a:solidFill>
                  <a:schemeClr val="tx1"/>
                </a:solidFill>
                <a:latin typeface="华文新魏" panose="02010800040101010101" pitchFamily="2" charset="-122"/>
                <a:ea typeface="华文新魏" panose="02010800040101010101" pitchFamily="2" charset="-122"/>
              </a:rPr>
              <a:t>）</a:t>
            </a:r>
          </a:p>
        </p:txBody>
      </p:sp>
      <p:sp>
        <p:nvSpPr>
          <p:cNvPr id="3" name="Slide Number Placeholder 2">
            <a:extLst>
              <a:ext uri="{FF2B5EF4-FFF2-40B4-BE49-F238E27FC236}">
                <a16:creationId xmlns:a16="http://schemas.microsoft.com/office/drawing/2014/main" id="{594152CE-4E34-3A48-9D16-A2CE430DAA94}"/>
              </a:ext>
            </a:extLst>
          </p:cNvPr>
          <p:cNvSpPr>
            <a:spLocks noGrp="1"/>
          </p:cNvSpPr>
          <p:nvPr>
            <p:ph type="sldNum" sz="quarter" idx="12"/>
          </p:nvPr>
        </p:nvSpPr>
        <p:spPr/>
        <p:txBody>
          <a:bodyPr/>
          <a:lstStyle/>
          <a:p>
            <a:fld id="{713C7D3C-22D2-7449-8935-5F36E8921380}" type="slidenum">
              <a:rPr lang="en-US" smtClean="0"/>
              <a:pPr/>
              <a:t>79</a:t>
            </a:fld>
            <a:endParaRPr lang="en-US" dirty="0"/>
          </a:p>
        </p:txBody>
      </p:sp>
    </p:spTree>
    <p:extLst>
      <p:ext uri="{BB962C8B-B14F-4D97-AF65-F5344CB8AC3E}">
        <p14:creationId xmlns:p14="http://schemas.microsoft.com/office/powerpoint/2010/main" val="1808146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311700" y="1299637"/>
            <a:ext cx="8520600" cy="3622319"/>
          </a:xfrm>
        </p:spPr>
        <p:txBody>
          <a:bodyPr/>
          <a:lstStyle/>
          <a:p>
            <a:pPr marL="0" indent="0" algn="ctr">
              <a:buNone/>
            </a:pPr>
            <a:r>
              <a:rPr lang="zh-CN" altLang="en-US" sz="2800" b="1" dirty="0">
                <a:latin typeface="Arial Rounded MT Bold" panose="020F0704030504030204" pitchFamily="34" charset="77"/>
              </a:rPr>
              <a:t>第一：选择问题的标准（可建模）</a:t>
            </a:r>
            <a:endParaRPr lang="en-US" altLang="zh-CN" sz="2800" b="1" dirty="0">
              <a:latin typeface="Arial Rounded MT Bold" panose="020F0704030504030204" pitchFamily="34" charset="77"/>
            </a:endParaRPr>
          </a:p>
          <a:p>
            <a:pPr marL="0" indent="0" algn="ctr">
              <a:buNone/>
            </a:pPr>
            <a:endParaRPr lang="en-US" altLang="zh-CN" sz="2800" b="1" dirty="0">
              <a:latin typeface="Arial Rounded MT Bold" panose="020F0704030504030204" pitchFamily="34" charset="77"/>
            </a:endParaRPr>
          </a:p>
          <a:p>
            <a:pPr marL="0" indent="0" algn="ctr">
              <a:buNone/>
            </a:pPr>
            <a:r>
              <a:rPr lang="zh-CN" altLang="en-US" sz="2800" b="1" dirty="0">
                <a:latin typeface="Arial Rounded MT Bold" panose="020F0704030504030204" pitchFamily="34" charset="77"/>
              </a:rPr>
              <a:t>第二：规则的抽象化（通用性）</a:t>
            </a:r>
            <a:endParaRPr lang="en-US" altLang="zh-CN" sz="2800" b="1" dirty="0">
              <a:latin typeface="Arial Rounded MT Bold" panose="020F0704030504030204" pitchFamily="34" charset="77"/>
            </a:endParaRPr>
          </a:p>
          <a:p>
            <a:pPr marL="0" indent="0" algn="ctr">
              <a:buNone/>
            </a:pPr>
            <a:endParaRPr lang="en-US" altLang="zh-CN" sz="2800" b="1" dirty="0">
              <a:latin typeface="Arial Rounded MT Bold" panose="020F0704030504030204" pitchFamily="34" charset="77"/>
            </a:endParaRPr>
          </a:p>
          <a:p>
            <a:pPr marL="0" indent="0" algn="ctr">
              <a:buNone/>
            </a:pPr>
            <a:r>
              <a:rPr lang="zh-CN" altLang="en-US" sz="2800" b="1" dirty="0">
                <a:latin typeface="Arial Rounded MT Bold" panose="020F0704030504030204" pitchFamily="34" charset="77"/>
              </a:rPr>
              <a:t>第三：解答谜题所需的空间与时间</a:t>
            </a:r>
            <a:endParaRPr lang="en-US" altLang="zh-CN" sz="2800" b="1" dirty="0">
              <a:latin typeface="Arial Rounded MT Bold" panose="020F0704030504030204" pitchFamily="34" charset="77"/>
            </a:endParaRPr>
          </a:p>
          <a:p>
            <a:pPr marL="0" indent="0" algn="ctr">
              <a:buNone/>
            </a:pPr>
            <a:endParaRPr lang="en-US" altLang="zh-CN" sz="2000" dirty="0">
              <a:latin typeface="Arial Rounded MT Bold" panose="020F0704030504030204" pitchFamily="34" charset="77"/>
            </a:endParaRPr>
          </a:p>
          <a:p>
            <a:pPr marL="0" indent="0" algn="ctr">
              <a:buNone/>
            </a:pPr>
            <a:endParaRPr lang="en-US" altLang="zh-CN" sz="2000" dirty="0">
              <a:latin typeface="Arial Rounded MT Bold" panose="020F0704030504030204" pitchFamily="34" charset="77"/>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sp>
        <p:nvSpPr>
          <p:cNvPr id="10" name="Title 9">
            <a:extLst>
              <a:ext uri="{FF2B5EF4-FFF2-40B4-BE49-F238E27FC236}">
                <a16:creationId xmlns:a16="http://schemas.microsoft.com/office/drawing/2014/main" id="{99DE4E88-EA46-2748-ADD5-F2F7F55839F7}"/>
              </a:ext>
            </a:extLst>
          </p:cNvPr>
          <p:cNvSpPr>
            <a:spLocks noGrp="1"/>
          </p:cNvSpPr>
          <p:nvPr>
            <p:ph type="title"/>
          </p:nvPr>
        </p:nvSpPr>
        <p:spPr/>
        <p:txBody>
          <a:bodyPr/>
          <a:lstStyle/>
          <a:p>
            <a:pPr algn="ctr"/>
            <a:r>
              <a:rPr lang="en-TW" dirty="0"/>
              <a:t>常规科学就是解谜</a:t>
            </a:r>
          </a:p>
        </p:txBody>
      </p:sp>
    </p:spTree>
    <p:extLst>
      <p:ext uri="{BB962C8B-B14F-4D97-AF65-F5344CB8AC3E}">
        <p14:creationId xmlns:p14="http://schemas.microsoft.com/office/powerpoint/2010/main" val="29968168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a:xfrm>
            <a:off x="8737600" y="6356351"/>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buClrTx/>
              <a:defRPr/>
            </a:pPr>
            <a:fld id="{86CB4B4D-7CA3-9044-876B-883B54F8677D}" type="slidenum">
              <a:rPr lang="en-TW" smtClean="0"/>
              <a:pPr algn="r" defTabSz="685800">
                <a:buClrTx/>
                <a:defRPr/>
              </a:pPr>
              <a:t>80</a:t>
            </a:fld>
            <a:endParaRPr lang="uk-UA" sz="1350" kern="1200">
              <a:solidFill>
                <a:schemeClr val="tx1"/>
              </a:solidFill>
              <a:latin typeface="Calibri" panose="020F0502020204030204"/>
              <a:ea typeface="+mn-ea"/>
              <a:cs typeface="+mn-cs"/>
            </a:endParaRPr>
          </a:p>
        </p:txBody>
      </p:sp>
      <p:sp>
        <p:nvSpPr>
          <p:cNvPr id="5" name="Title 4"/>
          <p:cNvSpPr>
            <a:spLocks noGrp="1"/>
          </p:cNvSpPr>
          <p:nvPr>
            <p:ph type="title"/>
          </p:nvPr>
        </p:nvSpPr>
        <p:spPr>
          <a:xfrm>
            <a:off x="467306" y="372230"/>
            <a:ext cx="8229600" cy="857250"/>
          </a:xfrm>
        </p:spPr>
        <p:txBody>
          <a:bodyPr>
            <a:normAutofit fontScale="90000"/>
          </a:bodyPr>
          <a:lstStyle/>
          <a:p>
            <a:pPr>
              <a:lnSpc>
                <a:spcPct val="150000"/>
              </a:lnSpc>
            </a:pPr>
            <a:r>
              <a:rPr lang="zh-CN" altLang="en-US" spc="225" dirty="0">
                <a:solidFill>
                  <a:schemeClr val="tx1"/>
                </a:solidFill>
                <a:latin typeface="华文新魏" panose="02010800040101010101" pitchFamily="2" charset="-122"/>
                <a:ea typeface="华文新魏" panose="02010800040101010101" pitchFamily="2" charset="-122"/>
                <a:cs typeface="Hei" charset="-122"/>
              </a:rPr>
              <a:t>区块链的设想：</a:t>
            </a:r>
            <a:br>
              <a:rPr lang="en-US" altLang="zh-CN" spc="225" dirty="0">
                <a:solidFill>
                  <a:schemeClr val="tx1"/>
                </a:solidFill>
                <a:latin typeface="华文新魏" panose="02010800040101010101" pitchFamily="2" charset="-122"/>
                <a:ea typeface="华文新魏" panose="02010800040101010101" pitchFamily="2" charset="-122"/>
                <a:cs typeface="Hei" charset="-122"/>
              </a:rPr>
            </a:b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规模化备份的滚动数据，提高被任意篡改的困难度，</a:t>
            </a:r>
            <a:br>
              <a:rPr lang="en-US" altLang="zh-CN" sz="2325" spc="225" dirty="0">
                <a:solidFill>
                  <a:schemeClr val="tx1"/>
                </a:solidFill>
                <a:latin typeface="华文新魏" panose="02010800040101010101" pitchFamily="2" charset="-122"/>
                <a:ea typeface="华文新魏" panose="02010800040101010101" pitchFamily="2" charset="-122"/>
                <a:cs typeface="Hei" charset="-122"/>
              </a:rPr>
            </a:b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从而提高</a:t>
            </a:r>
            <a:r>
              <a:rPr lang="zh-CN" altLang="en-US" sz="2325" spc="225" dirty="0">
                <a:solidFill>
                  <a:srgbClr val="FF0000"/>
                </a:solidFill>
                <a:latin typeface="华文新魏" panose="02010800040101010101" pitchFamily="2" charset="-122"/>
                <a:ea typeface="华文新魏" panose="02010800040101010101" pitchFamily="2" charset="-122"/>
                <a:cs typeface="Hei" charset="-122"/>
              </a:rPr>
              <a:t>可信</a:t>
            </a: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程度</a:t>
            </a:r>
          </a:p>
        </p:txBody>
      </p:sp>
      <p:cxnSp>
        <p:nvCxnSpPr>
          <p:cNvPr id="10" name="Straight Arrow Connector 9"/>
          <p:cNvCxnSpPr>
            <a:stCxn id="7" idx="0"/>
            <a:endCxn id="8" idx="1"/>
          </p:cNvCxnSpPr>
          <p:nvPr/>
        </p:nvCxnSpPr>
        <p:spPr>
          <a:xfrm flipV="1">
            <a:off x="1949525" y="2343746"/>
            <a:ext cx="1514418" cy="1212309"/>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 idx="3"/>
            <a:endCxn id="9" idx="0"/>
          </p:cNvCxnSpPr>
          <p:nvPr/>
        </p:nvCxnSpPr>
        <p:spPr>
          <a:xfrm>
            <a:off x="5700269" y="2343746"/>
            <a:ext cx="1514419" cy="1195821"/>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831362" y="3556055"/>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zh-CN" altLang="en-US" sz="2700" kern="1200" spc="225" dirty="0">
                <a:solidFill>
                  <a:schemeClr val="bg1"/>
                </a:solidFill>
                <a:latin typeface="华文新魏" panose="02010800040101010101" pitchFamily="2" charset="-122"/>
                <a:ea typeface="华文新魏" panose="02010800040101010101" pitchFamily="2" charset="-122"/>
                <a:cs typeface="Hei" charset="-122"/>
              </a:rPr>
              <a:t>时间</a:t>
            </a:r>
          </a:p>
        </p:txBody>
      </p:sp>
      <p:sp>
        <p:nvSpPr>
          <p:cNvPr id="9" name="Rectangle 8"/>
          <p:cNvSpPr/>
          <p:nvPr/>
        </p:nvSpPr>
        <p:spPr>
          <a:xfrm>
            <a:off x="6096524" y="3539567"/>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zh-CN" altLang="en-US" sz="2700" kern="1200" spc="225" dirty="0">
                <a:solidFill>
                  <a:schemeClr val="bg1"/>
                </a:solidFill>
                <a:latin typeface="华文新魏" panose="02010800040101010101" pitchFamily="2" charset="-122"/>
                <a:ea typeface="华文新魏" panose="02010800040101010101" pitchFamily="2" charset="-122"/>
                <a:cs typeface="Hei" charset="-122"/>
              </a:rPr>
              <a:t>空间</a:t>
            </a:r>
          </a:p>
        </p:txBody>
      </p:sp>
      <p:sp>
        <p:nvSpPr>
          <p:cNvPr id="8" name="Rectangle 7"/>
          <p:cNvSpPr/>
          <p:nvPr/>
        </p:nvSpPr>
        <p:spPr>
          <a:xfrm>
            <a:off x="3463943" y="1772246"/>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lnSpc>
                <a:spcPct val="150000"/>
              </a:lnSpc>
              <a:buClrTx/>
              <a:defRPr/>
            </a:pPr>
            <a:r>
              <a:rPr lang="zh-CN" altLang="en-US" sz="2700" spc="225" dirty="0">
                <a:solidFill>
                  <a:schemeClr val="bg1"/>
                </a:solidFill>
                <a:latin typeface="华文新魏" panose="02010800040101010101" pitchFamily="2" charset="-122"/>
                <a:ea typeface="华文新魏" panose="02010800040101010101" pitchFamily="2" charset="-122"/>
                <a:cs typeface="Hei" charset="-122"/>
              </a:rPr>
              <a:t>可信度</a:t>
            </a:r>
          </a:p>
        </p:txBody>
      </p:sp>
      <p:cxnSp>
        <p:nvCxnSpPr>
          <p:cNvPr id="296" name="Straight Arrow Connector 295"/>
          <p:cNvCxnSpPr>
            <a:stCxn id="7" idx="3"/>
            <a:endCxn id="9" idx="1"/>
          </p:cNvCxnSpPr>
          <p:nvPr/>
        </p:nvCxnSpPr>
        <p:spPr>
          <a:xfrm flipV="1">
            <a:off x="3067688" y="4111067"/>
            <a:ext cx="3028837" cy="16488"/>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rotWithShape="1">
          <a:blip r:embed="rId3" cstate="screen"/>
          <a:srcRect/>
          <a:stretch>
            <a:fillRect/>
          </a:stretch>
        </p:blipFill>
        <p:spPr bwMode="auto">
          <a:xfrm>
            <a:off x="1120270" y="4185300"/>
            <a:ext cx="1586464" cy="4430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641225" y="1800815"/>
            <a:ext cx="3278462" cy="530851"/>
          </a:xfrm>
          <a:prstGeom prst="rect">
            <a:avLst/>
          </a:prstGeom>
          <a:noFill/>
        </p:spPr>
        <p:txBody>
          <a:bodyPr wrap="none" rtlCol="0">
            <a:spAutoFit/>
          </a:bodyPr>
          <a:lstStyle/>
          <a:p>
            <a:pPr algn="ctr">
              <a:lnSpc>
                <a:spcPct val="150000"/>
              </a:lnSpc>
            </a:pPr>
            <a:r>
              <a:rPr lang="zh-CN" alt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（规模</a:t>
            </a:r>
            <a:r>
              <a:rPr 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a:t>
            </a:r>
            <a:r>
              <a:rPr lang="zh-CN" alt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参与者的数量）</a:t>
            </a:r>
          </a:p>
        </p:txBody>
      </p:sp>
      <p:pic>
        <p:nvPicPr>
          <p:cNvPr id="2" name="Picture 1">
            <a:extLst>
              <a:ext uri="{FF2B5EF4-FFF2-40B4-BE49-F238E27FC236}">
                <a16:creationId xmlns:a16="http://schemas.microsoft.com/office/drawing/2014/main" id="{C4D11DAE-02B6-7B49-AA25-E55A8B2E2E4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24897" y="2585138"/>
            <a:ext cx="1514418" cy="970917"/>
          </a:xfrm>
          <a:prstGeom prst="rect">
            <a:avLst/>
          </a:prstGeom>
        </p:spPr>
      </p:pic>
      <p:pic>
        <p:nvPicPr>
          <p:cNvPr id="16" name="Picture 15">
            <a:extLst>
              <a:ext uri="{FF2B5EF4-FFF2-40B4-BE49-F238E27FC236}">
                <a16:creationId xmlns:a16="http://schemas.microsoft.com/office/drawing/2014/main" id="{666D500A-F57A-D548-86AA-FB1BD0CB6499}"/>
              </a:ext>
            </a:extLst>
          </p:cNvPr>
          <p:cNvPicPr>
            <a:picLocks noChangeAspect="1"/>
          </p:cNvPicPr>
          <p:nvPr/>
        </p:nvPicPr>
        <p:blipFill>
          <a:blip r:embed="rId5"/>
          <a:stretch>
            <a:fillRect/>
          </a:stretch>
        </p:blipFill>
        <p:spPr>
          <a:xfrm>
            <a:off x="5083909" y="4666484"/>
            <a:ext cx="3835778" cy="301832"/>
          </a:xfrm>
          <a:prstGeom prst="rect">
            <a:avLst/>
          </a:prstGeom>
        </p:spPr>
      </p:pic>
      <p:pic>
        <p:nvPicPr>
          <p:cNvPr id="17" name="Picture 16">
            <a:extLst>
              <a:ext uri="{FF2B5EF4-FFF2-40B4-BE49-F238E27FC236}">
                <a16:creationId xmlns:a16="http://schemas.microsoft.com/office/drawing/2014/main" id="{E47EFAD2-867C-664C-9E14-7868796D3FEE}"/>
              </a:ext>
            </a:extLst>
          </p:cNvPr>
          <p:cNvPicPr>
            <a:picLocks noChangeAspect="1"/>
          </p:cNvPicPr>
          <p:nvPr/>
        </p:nvPicPr>
        <p:blipFill>
          <a:blip r:embed="rId6"/>
          <a:stretch>
            <a:fillRect/>
          </a:stretch>
        </p:blipFill>
        <p:spPr>
          <a:xfrm>
            <a:off x="6949676" y="4309165"/>
            <a:ext cx="530023" cy="376316"/>
          </a:xfrm>
          <a:prstGeom prst="rect">
            <a:avLst/>
          </a:prstGeom>
        </p:spPr>
      </p:pic>
    </p:spTree>
    <p:extLst>
      <p:ext uri="{BB962C8B-B14F-4D97-AF65-F5344CB8AC3E}">
        <p14:creationId xmlns:p14="http://schemas.microsoft.com/office/powerpoint/2010/main" val="29197345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222" y="-935"/>
            <a:ext cx="8840585" cy="822446"/>
          </a:xfrm>
        </p:spPr>
        <p:txBody>
          <a:bodyPr>
            <a:normAutofit/>
          </a:bodyPr>
          <a:lstStyle/>
          <a:p>
            <a:pPr marL="0" indent="0" algn="ctr">
              <a:lnSpc>
                <a:spcPct val="150000"/>
              </a:lnSpc>
              <a:buNone/>
            </a:pPr>
            <a:r>
              <a:rPr lang="zh-CN" altLang="en-US" sz="2700" spc="225" dirty="0">
                <a:solidFill>
                  <a:schemeClr val="tx1"/>
                </a:solidFill>
                <a:latin typeface="华文新魏" panose="02010800040101010101" pitchFamily="2" charset="-122"/>
                <a:ea typeface="华文新魏" panose="02010800040101010101" pitchFamily="2" charset="-122"/>
              </a:rPr>
              <a:t>芝加哥学派的新范式：当记账成本低于生产成本</a:t>
            </a:r>
          </a:p>
        </p:txBody>
      </p:sp>
      <p:pic>
        <p:nvPicPr>
          <p:cNvPr id="7" name="Picture 6"/>
          <p:cNvPicPr>
            <a:picLocks noChangeAspect="1"/>
          </p:cNvPicPr>
          <p:nvPr/>
        </p:nvPicPr>
        <p:blipFill>
          <a:blip r:embed="rId3"/>
          <a:stretch>
            <a:fillRect/>
          </a:stretch>
        </p:blipFill>
        <p:spPr>
          <a:xfrm>
            <a:off x="2797117" y="1155838"/>
            <a:ext cx="6050479" cy="3715706"/>
          </a:xfrm>
          <a:prstGeom prst="rect">
            <a:avLst/>
          </a:prstGeom>
        </p:spPr>
      </p:pic>
      <p:sp>
        <p:nvSpPr>
          <p:cNvPr id="8" name="Oval 7"/>
          <p:cNvSpPr/>
          <p:nvPr/>
        </p:nvSpPr>
        <p:spPr>
          <a:xfrm>
            <a:off x="3205558" y="2334082"/>
            <a:ext cx="1366442" cy="698046"/>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pic>
        <p:nvPicPr>
          <p:cNvPr id="2" name="Picture 1">
            <a:extLst>
              <a:ext uri="{FF2B5EF4-FFF2-40B4-BE49-F238E27FC236}">
                <a16:creationId xmlns:a16="http://schemas.microsoft.com/office/drawing/2014/main" id="{49FFBDFC-7297-9A41-8CFD-5AEB9F8E4FD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4724" y="1650206"/>
            <a:ext cx="1838173" cy="1843088"/>
          </a:xfrm>
          <a:prstGeom prst="rect">
            <a:avLst/>
          </a:prstGeom>
        </p:spPr>
      </p:pic>
      <p:sp>
        <p:nvSpPr>
          <p:cNvPr id="5" name="TextBox 4">
            <a:extLst>
              <a:ext uri="{FF2B5EF4-FFF2-40B4-BE49-F238E27FC236}">
                <a16:creationId xmlns:a16="http://schemas.microsoft.com/office/drawing/2014/main" id="{46FB8964-A231-6B4B-A06B-8FF73FC8C159}"/>
              </a:ext>
            </a:extLst>
          </p:cNvPr>
          <p:cNvSpPr txBox="1"/>
          <p:nvPr/>
        </p:nvSpPr>
        <p:spPr>
          <a:xfrm>
            <a:off x="868859" y="3766458"/>
            <a:ext cx="1609901" cy="346249"/>
          </a:xfrm>
          <a:prstGeom prst="rect">
            <a:avLst/>
          </a:prstGeom>
          <a:noFill/>
        </p:spPr>
        <p:txBody>
          <a:bodyPr wrap="square" rtlCol="0">
            <a:spAutoFit/>
          </a:bodyPr>
          <a:lstStyle/>
          <a:p>
            <a:r>
              <a:rPr lang="en-US" sz="825" dirty="0"/>
              <a:t>Image Source:</a:t>
            </a:r>
          </a:p>
          <a:p>
            <a:r>
              <a:rPr lang="en-US" sz="825" dirty="0"/>
              <a:t>P 123 of Code V2 by L. Lessig</a:t>
            </a:r>
          </a:p>
        </p:txBody>
      </p:sp>
      <p:sp>
        <p:nvSpPr>
          <p:cNvPr id="4" name="Slide Number Placeholder 3">
            <a:extLst>
              <a:ext uri="{FF2B5EF4-FFF2-40B4-BE49-F238E27FC236}">
                <a16:creationId xmlns:a16="http://schemas.microsoft.com/office/drawing/2014/main" id="{0191399B-CF95-0B48-9566-047FF34D0300}"/>
              </a:ext>
            </a:extLst>
          </p:cNvPr>
          <p:cNvSpPr>
            <a:spLocks noGrp="1"/>
          </p:cNvSpPr>
          <p:nvPr>
            <p:ph type="sldNum" sz="quarter" idx="12"/>
          </p:nvPr>
        </p:nvSpPr>
        <p:spPr/>
        <p:txBody>
          <a:bodyPr/>
          <a:lstStyle/>
          <a:p>
            <a:fld id="{713C7D3C-22D2-7449-8935-5F36E8921380}" type="slidenum">
              <a:rPr lang="en-US" smtClean="0"/>
              <a:pPr/>
              <a:t>81</a:t>
            </a:fld>
            <a:endParaRPr lang="en-US" dirty="0"/>
          </a:p>
        </p:txBody>
      </p:sp>
    </p:spTree>
    <p:extLst>
      <p:ext uri="{BB962C8B-B14F-4D97-AF65-F5344CB8AC3E}">
        <p14:creationId xmlns:p14="http://schemas.microsoft.com/office/powerpoint/2010/main" val="19375682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6668" y="3828"/>
            <a:ext cx="7530887" cy="822446"/>
          </a:xfrm>
        </p:spPr>
        <p:txBody>
          <a:bodyPr>
            <a:noAutofit/>
          </a:bodyPr>
          <a:lstStyle/>
          <a:p>
            <a:pPr marL="0" indent="0" algn="ctr">
              <a:lnSpc>
                <a:spcPct val="150000"/>
              </a:lnSpc>
              <a:buNone/>
            </a:pPr>
            <a:r>
              <a:rPr lang="zh-CN" altLang="en-US" sz="3300"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账户</a:t>
            </a: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经济</a:t>
            </a:r>
            <a:r>
              <a:rPr lang="zh-CN" altLang="en-US" sz="3300"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是加速扩张的经济形态</a:t>
            </a:r>
          </a:p>
        </p:txBody>
      </p:sp>
      <p:sp>
        <p:nvSpPr>
          <p:cNvPr id="2" name="TextBox 1"/>
          <p:cNvSpPr txBox="1"/>
          <p:nvPr/>
        </p:nvSpPr>
        <p:spPr>
          <a:xfrm>
            <a:off x="2418214" y="4740202"/>
            <a:ext cx="4070345" cy="253916"/>
          </a:xfrm>
          <a:prstGeom prst="rect">
            <a:avLst/>
          </a:prstGeom>
          <a:noFill/>
        </p:spPr>
        <p:txBody>
          <a:bodyPr wrap="none" rtlCol="0">
            <a:spAutoFit/>
          </a:bodyPr>
          <a:lstStyle/>
          <a:p>
            <a:pPr algn="ctr"/>
            <a:r>
              <a:rPr lang="en-US" sz="1050" dirty="0">
                <a:solidFill>
                  <a:schemeClr val="tx1"/>
                </a:solidFill>
              </a:rPr>
              <a:t>http://dushuren123.com/bookmov/video/share.jsp?id=648112690</a:t>
            </a:r>
          </a:p>
        </p:txBody>
      </p:sp>
      <p:pic>
        <p:nvPicPr>
          <p:cNvPr id="6" name="Picture 2" descr="Image result for 周子衡 账户">
            <a:hlinkClick r:id="rId3"/>
          </p:cNvPr>
          <p:cNvPicPr>
            <a:picLocks noChangeAspect="1" noChangeArrowheads="1"/>
          </p:cNvPicPr>
          <p:nvPr/>
        </p:nvPicPr>
        <p:blipFill>
          <a:blip r:embed="rId4"/>
          <a:srcRect/>
          <a:stretch>
            <a:fillRect/>
          </a:stretch>
        </p:blipFill>
        <p:spPr bwMode="auto">
          <a:xfrm>
            <a:off x="566365" y="1049266"/>
            <a:ext cx="2476733" cy="35381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cstate="screen"/>
          <a:stretch>
            <a:fillRect/>
          </a:stretch>
        </p:blipFill>
        <p:spPr>
          <a:xfrm>
            <a:off x="3629984" y="1375087"/>
            <a:ext cx="4527171" cy="3095026"/>
          </a:xfrm>
          <a:prstGeom prst="rect">
            <a:avLst/>
          </a:prstGeom>
        </p:spPr>
      </p:pic>
      <p:sp>
        <p:nvSpPr>
          <p:cNvPr id="5" name="Slide Number Placeholder 4">
            <a:extLst>
              <a:ext uri="{FF2B5EF4-FFF2-40B4-BE49-F238E27FC236}">
                <a16:creationId xmlns:a16="http://schemas.microsoft.com/office/drawing/2014/main" id="{0FF96C59-9D01-9943-BA14-27FD2436F99A}"/>
              </a:ext>
            </a:extLst>
          </p:cNvPr>
          <p:cNvSpPr>
            <a:spLocks noGrp="1"/>
          </p:cNvSpPr>
          <p:nvPr>
            <p:ph type="sldNum" sz="quarter" idx="12"/>
          </p:nvPr>
        </p:nvSpPr>
        <p:spPr/>
        <p:txBody>
          <a:bodyPr/>
          <a:lstStyle/>
          <a:p>
            <a:fld id="{713C7D3C-22D2-7449-8935-5F36E8921380}" type="slidenum">
              <a:rPr lang="en-US" smtClean="0"/>
              <a:pPr/>
              <a:t>82</a:t>
            </a:fld>
            <a:endParaRPr lang="en-US" dirty="0"/>
          </a:p>
        </p:txBody>
      </p:sp>
    </p:spTree>
    <p:extLst>
      <p:ext uri="{BB962C8B-B14F-4D97-AF65-F5344CB8AC3E}">
        <p14:creationId xmlns:p14="http://schemas.microsoft.com/office/powerpoint/2010/main" val="39893821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D1C3-91E6-7C48-B3AC-CA65D5DA9B71}"/>
              </a:ext>
            </a:extLst>
          </p:cNvPr>
          <p:cNvSpPr>
            <a:spLocks noGrp="1"/>
          </p:cNvSpPr>
          <p:nvPr>
            <p:ph type="title"/>
          </p:nvPr>
        </p:nvSpPr>
        <p:spPr/>
        <p:txBody>
          <a:bodyPr/>
          <a:lstStyle/>
          <a:p>
            <a:r>
              <a:rPr lang="zh-CN" altLang="en-US" dirty="0"/>
              <a:t>交易成本与测试成本的关联</a:t>
            </a:r>
            <a:endParaRPr lang="en-US" dirty="0"/>
          </a:p>
        </p:txBody>
      </p:sp>
      <p:sp>
        <p:nvSpPr>
          <p:cNvPr id="3" name="Content Placeholder 2">
            <a:extLst>
              <a:ext uri="{FF2B5EF4-FFF2-40B4-BE49-F238E27FC236}">
                <a16:creationId xmlns:a16="http://schemas.microsoft.com/office/drawing/2014/main" id="{7FEDCA3C-36BA-804D-8BED-40C4294CD4D9}"/>
              </a:ext>
            </a:extLst>
          </p:cNvPr>
          <p:cNvSpPr>
            <a:spLocks noGrp="1"/>
          </p:cNvSpPr>
          <p:nvPr>
            <p:ph idx="1"/>
          </p:nvPr>
        </p:nvSpPr>
        <p:spPr/>
        <p:txBody>
          <a:bodyPr/>
          <a:lstStyle/>
          <a:p>
            <a:r>
              <a:rPr lang="zh-CN" altLang="en-US" dirty="0"/>
              <a:t>以大学入学为例：</a:t>
            </a:r>
            <a:endParaRPr lang="en-US" altLang="zh-CN" dirty="0"/>
          </a:p>
          <a:p>
            <a:pPr lvl="1"/>
            <a:r>
              <a:rPr lang="zh-CN" altLang="en-US" dirty="0"/>
              <a:t>大学的筛选过程，可以是非常繁琐的面试与笔试程序</a:t>
            </a:r>
            <a:endParaRPr lang="en-US" altLang="zh-CN" dirty="0"/>
          </a:p>
          <a:p>
            <a:pPr lvl="2"/>
            <a:r>
              <a:rPr lang="zh-CN" altLang="en-US" dirty="0"/>
              <a:t>筛选程序繁琐，可以比喻为交易成本高</a:t>
            </a:r>
            <a:endParaRPr lang="en-US" altLang="zh-CN" dirty="0"/>
          </a:p>
          <a:p>
            <a:pPr lvl="1"/>
            <a:r>
              <a:rPr lang="zh-CN" altLang="en-US" dirty="0"/>
              <a:t>繁琐的筛选程序，不见得筛选出特别好的学生</a:t>
            </a:r>
            <a:endParaRPr lang="en-US" altLang="zh-CN" dirty="0"/>
          </a:p>
          <a:p>
            <a:pPr lvl="2"/>
            <a:r>
              <a:rPr lang="zh-CN" altLang="en-US" dirty="0"/>
              <a:t>低价的测试手段，也可能辨识出学生的好坏</a:t>
            </a:r>
            <a:endParaRPr lang="en-US" altLang="zh-CN" dirty="0"/>
          </a:p>
          <a:p>
            <a:r>
              <a:rPr lang="zh-CN" altLang="en-US" dirty="0"/>
              <a:t>同样的筛选资源，辨识效率高的程序，是一种生产力</a:t>
            </a:r>
            <a:endParaRPr lang="en-US" altLang="zh-CN" dirty="0"/>
          </a:p>
          <a:p>
            <a:pPr lvl="1"/>
            <a:r>
              <a:rPr lang="zh-CN" altLang="en-US" dirty="0"/>
              <a:t>区块链提供了一种辨识真伪效率高的技术平台</a:t>
            </a:r>
            <a:endParaRPr lang="en-US" altLang="zh-CN" dirty="0"/>
          </a:p>
          <a:p>
            <a:pPr lvl="1"/>
            <a:r>
              <a:rPr lang="zh-CN" altLang="en-US" dirty="0"/>
              <a:t>有效测试好比一个非常高效率</a:t>
            </a:r>
            <a:r>
              <a:rPr lang="en-US" altLang="zh-CN" dirty="0"/>
              <a:t>(</a:t>
            </a:r>
            <a:r>
              <a:rPr lang="zh-CN" altLang="en-US" dirty="0"/>
              <a:t>眼光精准</a:t>
            </a:r>
            <a:r>
              <a:rPr lang="en-US" altLang="zh-CN" dirty="0"/>
              <a:t>)</a:t>
            </a:r>
            <a:r>
              <a:rPr lang="zh-CN" altLang="en-US" dirty="0"/>
              <a:t>的</a:t>
            </a:r>
            <a:r>
              <a:rPr lang="zh-CN" altLang="en-US" dirty="0">
                <a:solidFill>
                  <a:srgbClr val="FF0000"/>
                </a:solidFill>
              </a:rPr>
              <a:t>麦克斯韦妖</a:t>
            </a:r>
            <a:endParaRPr lang="en-US" altLang="zh-CN" dirty="0">
              <a:solidFill>
                <a:srgbClr val="FF0000"/>
              </a:solidFill>
            </a:endParaRPr>
          </a:p>
        </p:txBody>
      </p:sp>
      <p:sp>
        <p:nvSpPr>
          <p:cNvPr id="4" name="Slide Number Placeholder 3">
            <a:extLst>
              <a:ext uri="{FF2B5EF4-FFF2-40B4-BE49-F238E27FC236}">
                <a16:creationId xmlns:a16="http://schemas.microsoft.com/office/drawing/2014/main" id="{7702256A-82F3-9F4F-99E7-3B22B60C8B26}"/>
              </a:ext>
            </a:extLst>
          </p:cNvPr>
          <p:cNvSpPr>
            <a:spLocks noGrp="1"/>
          </p:cNvSpPr>
          <p:nvPr>
            <p:ph type="sldNum" sz="quarter" idx="12"/>
          </p:nvPr>
        </p:nvSpPr>
        <p:spPr/>
        <p:txBody>
          <a:bodyPr/>
          <a:lstStyle/>
          <a:p>
            <a:fld id="{713C7D3C-22D2-7449-8935-5F36E8921380}" type="slidenum">
              <a:rPr lang="en-US" smtClean="0"/>
              <a:pPr/>
              <a:t>83</a:t>
            </a:fld>
            <a:endParaRPr lang="en-US" dirty="0"/>
          </a:p>
        </p:txBody>
      </p:sp>
    </p:spTree>
    <p:extLst>
      <p:ext uri="{BB962C8B-B14F-4D97-AF65-F5344CB8AC3E}">
        <p14:creationId xmlns:p14="http://schemas.microsoft.com/office/powerpoint/2010/main" val="16748994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账本技术加速了社会技术的发展</a:t>
            </a:r>
            <a:endParaRPr lang="en-US" dirty="0">
              <a:latin typeface="Weibei SC" panose="03000800000000000000" pitchFamily="66" charset="-128"/>
              <a:ea typeface="Weibei SC" panose="03000800000000000000" pitchFamily="66" charset="-128"/>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554725" y="1200152"/>
            <a:ext cx="4733470" cy="3737369"/>
          </a:xfrm>
        </p:spPr>
        <p:txBody>
          <a:bodyPr>
            <a:normAutofit/>
          </a:bodyPr>
          <a:lstStyle/>
          <a:p>
            <a:r>
              <a:rPr lang="zh-CN" altLang="en-US" dirty="0">
                <a:latin typeface="STXingkai" panose="02010800040101010101" pitchFamily="2" charset="-122"/>
                <a:ea typeface="STXingkai" panose="02010800040101010101" pitchFamily="2" charset="-122"/>
              </a:rPr>
              <a:t>账本技术的规模化</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催生规模化的社会技术</a:t>
            </a:r>
            <a:endParaRPr lang="en-US" altLang="zh-CN" dirty="0">
              <a:latin typeface="STXingkai" panose="02010800040101010101" pitchFamily="2" charset="-122"/>
              <a:ea typeface="STXingkai" panose="02010800040101010101" pitchFamily="2" charset="-122"/>
            </a:endParaRPr>
          </a:p>
          <a:p>
            <a:r>
              <a:rPr lang="zh-CN" altLang="en-US" dirty="0">
                <a:latin typeface="STXingkai" panose="02010800040101010101" pitchFamily="2" charset="-122"/>
                <a:ea typeface="STXingkai" panose="02010800040101010101" pitchFamily="2" charset="-122"/>
              </a:rPr>
              <a:t>新社会技术带来的新生产力可能带来爆炸性的财富增长</a:t>
            </a:r>
            <a:endParaRPr lang="en-US" altLang="zh-CN" dirty="0">
              <a:latin typeface="STXingkai" panose="02010800040101010101" pitchFamily="2" charset="-122"/>
              <a:ea typeface="STXingkai" panose="02010800040101010101" pitchFamily="2" charset="-122"/>
            </a:endParaRPr>
          </a:p>
          <a:p>
            <a:r>
              <a:rPr lang="zh-CN" altLang="en-US" dirty="0">
                <a:latin typeface="STXingkai" panose="02010800040101010101" pitchFamily="2" charset="-122"/>
                <a:ea typeface="STXingkai" panose="02010800040101010101" pitchFamily="2" charset="-122"/>
              </a:rPr>
              <a:t>社会技术中的关键功能：</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协调前提：建立共识（账本）</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和平、爱与理解：女性力量（利他）</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组织进化：迭代的可观测性</a:t>
            </a:r>
            <a:endParaRPr lang="en-US" altLang="zh-CN" dirty="0">
              <a:latin typeface="STXingkai" panose="02010800040101010101" pitchFamily="2" charset="-122"/>
              <a:ea typeface="STXingkai" panose="02010800040101010101" pitchFamily="2" charset="-122"/>
            </a:endParaRPr>
          </a:p>
          <a:p>
            <a:pPr lvl="1"/>
            <a:endParaRPr lang="en-US" altLang="zh-CN" dirty="0">
              <a:latin typeface="STXingkai" panose="02010800040101010101" pitchFamily="2" charset="-122"/>
              <a:ea typeface="STXingkai" panose="02010800040101010101" pitchFamily="2" charset="-122"/>
            </a:endParaRPr>
          </a:p>
        </p:txBody>
      </p:sp>
      <p:pic>
        <p:nvPicPr>
          <p:cNvPr id="4" name="Picture 3">
            <a:extLst>
              <a:ext uri="{FF2B5EF4-FFF2-40B4-BE49-F238E27FC236}">
                <a16:creationId xmlns:a16="http://schemas.microsoft.com/office/drawing/2014/main" id="{D0CF584D-F586-4548-A16F-B96B72916717}"/>
              </a:ext>
            </a:extLst>
          </p:cNvPr>
          <p:cNvPicPr>
            <a:picLocks noChangeAspect="1"/>
          </p:cNvPicPr>
          <p:nvPr/>
        </p:nvPicPr>
        <p:blipFill>
          <a:blip r:embed="rId2"/>
          <a:stretch>
            <a:fillRect/>
          </a:stretch>
        </p:blipFill>
        <p:spPr>
          <a:xfrm>
            <a:off x="5603428" y="850900"/>
            <a:ext cx="3540572" cy="4292600"/>
          </a:xfrm>
          <a:prstGeom prst="rect">
            <a:avLst/>
          </a:prstGeom>
        </p:spPr>
      </p:pic>
      <p:pic>
        <p:nvPicPr>
          <p:cNvPr id="8" name="Picture 7">
            <a:extLst>
              <a:ext uri="{FF2B5EF4-FFF2-40B4-BE49-F238E27FC236}">
                <a16:creationId xmlns:a16="http://schemas.microsoft.com/office/drawing/2014/main" id="{BE9EF1A7-CA3C-5E4A-A4A5-E4717A4F8CA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94574" y="3286522"/>
            <a:ext cx="1081307" cy="1650999"/>
          </a:xfrm>
          <a:prstGeom prst="rect">
            <a:avLst/>
          </a:prstGeom>
        </p:spPr>
      </p:pic>
      <p:sp>
        <p:nvSpPr>
          <p:cNvPr id="5" name="Slide Number Placeholder 4">
            <a:extLst>
              <a:ext uri="{FF2B5EF4-FFF2-40B4-BE49-F238E27FC236}">
                <a16:creationId xmlns:a16="http://schemas.microsoft.com/office/drawing/2014/main" id="{C9387EEC-28D8-7C44-9108-AC58E421E1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84</a:t>
            </a:fld>
            <a:endParaRPr lang="en" dirty="0"/>
          </a:p>
        </p:txBody>
      </p:sp>
    </p:spTree>
    <p:extLst>
      <p:ext uri="{BB962C8B-B14F-4D97-AF65-F5344CB8AC3E}">
        <p14:creationId xmlns:p14="http://schemas.microsoft.com/office/powerpoint/2010/main" val="35833257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区块链的多层次安全性</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57200" y="1200152"/>
            <a:ext cx="8445953" cy="3460748"/>
          </a:xfrm>
        </p:spPr>
        <p:txBody>
          <a:bodyPr>
            <a:normAutofit fontScale="85000" lnSpcReduction="20000"/>
          </a:bodyPr>
          <a:lstStyle/>
          <a:p>
            <a:r>
              <a:rPr lang="zh-CN" altLang="en-US" sz="3000" dirty="0">
                <a:latin typeface="STXingkai" panose="02010800040101010101" pitchFamily="2" charset="-122"/>
                <a:ea typeface="STXingkai" panose="02010800040101010101" pitchFamily="2" charset="-122"/>
              </a:rPr>
              <a:t>个别账户：</a:t>
            </a:r>
            <a:r>
              <a:rPr lang="zh-CN" altLang="en-US" sz="3000" dirty="0">
                <a:solidFill>
                  <a:schemeClr val="bg1">
                    <a:lumMod val="75000"/>
                  </a:schemeClr>
                </a:solidFill>
                <a:latin typeface="STXingkai" panose="02010800040101010101" pitchFamily="2" charset="-122"/>
                <a:ea typeface="STXingkai" panose="02010800040101010101" pitchFamily="2" charset="-122"/>
              </a:rPr>
              <a:t>密码的私密性与破解难度</a:t>
            </a:r>
            <a:endParaRPr lang="en-US" altLang="zh-CN" sz="3000" dirty="0">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通过密码保护账户内资产支配的权力</a:t>
            </a:r>
            <a:endParaRPr lang="en-US" altLang="zh-CN" sz="2700" dirty="0">
              <a:latin typeface="STXingkai" panose="02010800040101010101" pitchFamily="2" charset="-122"/>
              <a:ea typeface="STXingkai" panose="02010800040101010101" pitchFamily="2" charset="-122"/>
            </a:endParaRPr>
          </a:p>
          <a:p>
            <a:r>
              <a:rPr lang="zh-CN" altLang="en-US" sz="3000" dirty="0">
                <a:latin typeface="STXingkai" panose="02010800040101010101" pitchFamily="2" charset="-122"/>
                <a:ea typeface="STXingkai" panose="02010800040101010101" pitchFamily="2" charset="-122"/>
              </a:rPr>
              <a:t>代码： </a:t>
            </a:r>
            <a:r>
              <a:rPr lang="zh-CN" altLang="en-US" sz="3000" dirty="0">
                <a:solidFill>
                  <a:schemeClr val="bg1">
                    <a:lumMod val="75000"/>
                  </a:schemeClr>
                </a:solidFill>
                <a:latin typeface="STXingkai" panose="02010800040101010101" pitchFamily="2" charset="-122"/>
                <a:ea typeface="STXingkai" panose="02010800040101010101" pitchFamily="2" charset="-122"/>
              </a:rPr>
              <a:t>交易合约的公正性</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通过开源社区的代码公开检验机制</a:t>
            </a:r>
            <a:endParaRPr lang="en-US" altLang="zh-CN" sz="2700" dirty="0">
              <a:latin typeface="STXingkai" panose="02010800040101010101" pitchFamily="2" charset="-122"/>
              <a:ea typeface="STXingkai" panose="02010800040101010101" pitchFamily="2" charset="-122"/>
            </a:endParaRPr>
          </a:p>
          <a:p>
            <a:r>
              <a:rPr lang="zh-CN" altLang="en-US" sz="3000" dirty="0">
                <a:latin typeface="STXingkai" panose="02010800040101010101" pitchFamily="2" charset="-122"/>
                <a:ea typeface="STXingkai" panose="02010800040101010101" pitchFamily="2" charset="-122"/>
              </a:rPr>
              <a:t>记账群体：</a:t>
            </a:r>
            <a:r>
              <a:rPr lang="zh-CN" altLang="en-US" sz="3000" dirty="0">
                <a:solidFill>
                  <a:schemeClr val="bg1">
                    <a:lumMod val="75000"/>
                  </a:schemeClr>
                </a:solidFill>
                <a:latin typeface="STXingkai" panose="02010800040101010101" pitchFamily="2" charset="-122"/>
                <a:ea typeface="STXingkai" panose="02010800040101010101" pitchFamily="2" charset="-122"/>
              </a:rPr>
              <a:t>全体参加记账群体的资源总量</a:t>
            </a:r>
            <a:endParaRPr lang="en-US" altLang="zh-CN" sz="3000" dirty="0">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通过资源的投入量决定安全性</a:t>
            </a:r>
            <a:endParaRPr lang="en-US" altLang="zh-CN" sz="2700" dirty="0">
              <a:latin typeface="STXingkai" panose="02010800040101010101" pitchFamily="2" charset="-122"/>
              <a:ea typeface="STXingkai" panose="02010800040101010101" pitchFamily="2" charset="-122"/>
            </a:endParaRPr>
          </a:p>
          <a:p>
            <a:pPr lvl="2"/>
            <a:r>
              <a:rPr lang="zh-CN" altLang="en-US" sz="2400" dirty="0">
                <a:latin typeface="STXingkai" panose="02010800040101010101" pitchFamily="2" charset="-122"/>
                <a:ea typeface="STXingkai" panose="02010800040101010101" pitchFamily="2" charset="-122"/>
              </a:rPr>
              <a:t>能源消耗、计算机与存储器材、运维人员。。。</a:t>
            </a:r>
            <a:endParaRPr lang="en-US" altLang="zh-CN" sz="2400" dirty="0">
              <a:latin typeface="STXingkai" panose="02010800040101010101" pitchFamily="2" charset="-122"/>
              <a:ea typeface="STXingkai" panose="02010800040101010101" pitchFamily="2" charset="-122"/>
            </a:endParaRPr>
          </a:p>
        </p:txBody>
      </p:sp>
      <p:sp>
        <p:nvSpPr>
          <p:cNvPr id="8" name="TextBox 7">
            <a:extLst>
              <a:ext uri="{FF2B5EF4-FFF2-40B4-BE49-F238E27FC236}">
                <a16:creationId xmlns:a16="http://schemas.microsoft.com/office/drawing/2014/main" id="{92D9A2DA-7D5F-CB41-B837-10A1965C4FA8}"/>
              </a:ext>
            </a:extLst>
          </p:cNvPr>
          <p:cNvSpPr txBox="1"/>
          <p:nvPr/>
        </p:nvSpPr>
        <p:spPr>
          <a:xfrm>
            <a:off x="6032499" y="3479800"/>
            <a:ext cx="1786066" cy="369332"/>
          </a:xfrm>
          <a:prstGeom prst="rect">
            <a:avLst/>
          </a:prstGeom>
          <a:noFill/>
        </p:spPr>
        <p:txBody>
          <a:bodyPr wrap="none" rtlCol="0">
            <a:spAutoFit/>
          </a:bodyPr>
          <a:lstStyle/>
          <a:p>
            <a:r>
              <a:rPr lang="en-US" sz="1800" dirty="0">
                <a:solidFill>
                  <a:schemeClr val="bg1">
                    <a:lumMod val="75000"/>
                  </a:schemeClr>
                </a:solidFill>
                <a:latin typeface="Weibei SC" panose="03000800000000000000" pitchFamily="66" charset="-128"/>
                <a:ea typeface="Weibei SC" panose="03000800000000000000" pitchFamily="66" charset="-128"/>
              </a:rPr>
              <a:t>(</a:t>
            </a:r>
            <a:r>
              <a:rPr lang="en-US" sz="1800" dirty="0" err="1">
                <a:solidFill>
                  <a:schemeClr val="bg1">
                    <a:lumMod val="75000"/>
                  </a:schemeClr>
                </a:solidFill>
                <a:latin typeface="Weibei SC" panose="03000800000000000000" pitchFamily="66" charset="-128"/>
                <a:ea typeface="Weibei SC" panose="03000800000000000000" pitchFamily="66" charset="-128"/>
              </a:rPr>
              <a:t>PoW</a:t>
            </a:r>
            <a:r>
              <a:rPr lang="zh-CN" altLang="en-US" sz="1800" dirty="0">
                <a:solidFill>
                  <a:schemeClr val="bg1">
                    <a:lumMod val="75000"/>
                  </a:schemeClr>
                </a:solidFill>
                <a:latin typeface="Weibei SC" panose="03000800000000000000" pitchFamily="66" charset="-128"/>
                <a:ea typeface="Weibei SC" panose="03000800000000000000" pitchFamily="66" charset="-128"/>
              </a:rPr>
              <a:t>，</a:t>
            </a:r>
            <a:r>
              <a:rPr lang="en-US" altLang="zh-CN" sz="1800" dirty="0" err="1">
                <a:solidFill>
                  <a:schemeClr val="bg1">
                    <a:lumMod val="75000"/>
                  </a:schemeClr>
                </a:solidFill>
                <a:latin typeface="Weibei SC" panose="03000800000000000000" pitchFamily="66" charset="-128"/>
                <a:ea typeface="Weibei SC" panose="03000800000000000000" pitchFamily="66" charset="-128"/>
              </a:rPr>
              <a:t>PoS</a:t>
            </a:r>
            <a:r>
              <a:rPr lang="en-US" altLang="zh-CN" sz="1800" dirty="0">
                <a:solidFill>
                  <a:schemeClr val="bg1">
                    <a:lumMod val="75000"/>
                  </a:schemeClr>
                </a:solidFill>
                <a:latin typeface="Weibei SC" panose="03000800000000000000" pitchFamily="66" charset="-128"/>
                <a:ea typeface="Weibei SC" panose="03000800000000000000" pitchFamily="66" charset="-128"/>
              </a:rPr>
              <a:t>, …)</a:t>
            </a:r>
            <a:endParaRPr lang="en-US" sz="1800" dirty="0">
              <a:solidFill>
                <a:schemeClr val="bg1">
                  <a:lumMod val="75000"/>
                </a:schemeClr>
              </a:solidFill>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47554597-06B7-C743-B2D2-B8FC1A1D99C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85</a:t>
            </a:fld>
            <a:endParaRPr lang="en" dirty="0"/>
          </a:p>
        </p:txBody>
      </p:sp>
    </p:spTree>
    <p:extLst>
      <p:ext uri="{BB962C8B-B14F-4D97-AF65-F5344CB8AC3E}">
        <p14:creationId xmlns:p14="http://schemas.microsoft.com/office/powerpoint/2010/main" val="27942783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区块链的活性指标</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57200" y="1200152"/>
            <a:ext cx="8445953" cy="3460748"/>
          </a:xfrm>
        </p:spPr>
        <p:txBody>
          <a:bodyPr>
            <a:normAutofit fontScale="47500" lnSpcReduction="20000"/>
          </a:bodyPr>
          <a:lstStyle/>
          <a:p>
            <a:r>
              <a:rPr lang="zh-CN" altLang="en-US" sz="3000" dirty="0">
                <a:latin typeface="STXingkai" panose="02010800040101010101" pitchFamily="2" charset="-122"/>
                <a:ea typeface="STXingkai" panose="02010800040101010101" pitchFamily="2" charset="-122"/>
              </a:rPr>
              <a:t>特定时段发生交易的账户数：</a:t>
            </a:r>
            <a:r>
              <a:rPr lang="zh-CN" altLang="en-US" sz="2850" dirty="0">
                <a:solidFill>
                  <a:schemeClr val="bg1">
                    <a:lumMod val="75000"/>
                  </a:schemeClr>
                </a:solidFill>
                <a:latin typeface="STXingkai" panose="02010800040101010101" pitchFamily="2" charset="-122"/>
                <a:ea typeface="STXingkai" panose="02010800040101010101" pitchFamily="2" charset="-122"/>
              </a:rPr>
              <a:t>（日活量，</a:t>
            </a:r>
            <a:r>
              <a:rPr lang="zh-CN" altLang="en-US" sz="285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Daily</a:t>
            </a:r>
            <a:r>
              <a:rPr lang="zh-CN" altLang="en-US" sz="210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Active</a:t>
            </a:r>
            <a:r>
              <a:rPr lang="zh-CN" altLang="en-US" sz="210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User</a:t>
            </a:r>
            <a:r>
              <a:rPr lang="zh-CN" altLang="en-US" sz="2850" dirty="0">
                <a:solidFill>
                  <a:schemeClr val="bg1">
                    <a:lumMod val="75000"/>
                  </a:schemeClr>
                </a:solidFill>
                <a:latin typeface="STXingkai" panose="02010800040101010101" pitchFamily="2" charset="-122"/>
                <a:ea typeface="STXingkai" panose="02010800040101010101" pitchFamily="2" charset="-122"/>
              </a:rPr>
              <a:t>）</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账本更新的活跃程度</a:t>
            </a:r>
            <a:endParaRPr lang="en-US" altLang="zh-CN" sz="2700" dirty="0">
              <a:latin typeface="STXingkai" panose="02010800040101010101" pitchFamily="2" charset="-122"/>
              <a:ea typeface="STXingkai" panose="02010800040101010101" pitchFamily="2" charset="-122"/>
            </a:endParaRPr>
          </a:p>
          <a:p>
            <a:pPr lvl="2"/>
            <a:r>
              <a:rPr lang="zh-CN" altLang="en-US" sz="2400" dirty="0">
                <a:latin typeface="STXingkai" panose="02010800040101010101" pitchFamily="2" charset="-122"/>
                <a:ea typeface="STXingkai" panose="02010800040101010101" pitchFamily="2" charset="-122"/>
              </a:rPr>
              <a:t>度量社群的“</a:t>
            </a:r>
            <a:r>
              <a:rPr lang="zh-CN" altLang="en-US" sz="2400" dirty="0">
                <a:solidFill>
                  <a:srgbClr val="FF0000"/>
                </a:solidFill>
                <a:latin typeface="STXingkai" panose="02010800040101010101" pitchFamily="2" charset="-122"/>
                <a:ea typeface="STXingkai" panose="02010800040101010101" pitchFamily="2" charset="-122"/>
              </a:rPr>
              <a:t>活性</a:t>
            </a:r>
            <a:r>
              <a:rPr lang="zh-CN" altLang="en-US" sz="2400" dirty="0">
                <a:latin typeface="STXingkai" panose="02010800040101010101" pitchFamily="2" charset="-122"/>
                <a:ea typeface="STXingkai" panose="02010800040101010101" pitchFamily="2" charset="-122"/>
              </a:rPr>
              <a:t>”</a:t>
            </a:r>
            <a:r>
              <a:rPr lang="en-US" altLang="zh-CN" sz="2400" dirty="0">
                <a:latin typeface="Weibei SC" panose="03000800000000000000" pitchFamily="66" charset="-128"/>
                <a:ea typeface="Weibei SC" panose="03000800000000000000" pitchFamily="66" charset="-128"/>
              </a:rPr>
              <a:t>Liveness</a:t>
            </a:r>
          </a:p>
          <a:p>
            <a:r>
              <a:rPr lang="zh-CN" altLang="en-US" sz="3000" dirty="0">
                <a:latin typeface="STXingkai" panose="02010800040101010101" pitchFamily="2" charset="-122"/>
                <a:ea typeface="STXingkai" panose="02010800040101010101" pitchFamily="2" charset="-122"/>
              </a:rPr>
              <a:t>单位时间</a:t>
            </a:r>
            <a:r>
              <a:rPr lang="zh-CN" altLang="en-US" sz="3000" dirty="0">
                <a:solidFill>
                  <a:srgbClr val="FF0000"/>
                </a:solidFill>
                <a:latin typeface="STXingkai" panose="02010800040101010101" pitchFamily="2" charset="-122"/>
                <a:ea typeface="STXingkai" panose="02010800040101010101" pitchFamily="2" charset="-122"/>
              </a:rPr>
              <a:t>可</a:t>
            </a:r>
            <a:r>
              <a:rPr lang="zh-CN" altLang="en-US" sz="3000" dirty="0">
                <a:latin typeface="STXingkai" panose="02010800040101010101" pitchFamily="2" charset="-122"/>
                <a:ea typeface="STXingkai" panose="02010800040101010101" pitchFamily="2" charset="-122"/>
              </a:rPr>
              <a:t>完成交易的次数：</a:t>
            </a:r>
            <a:r>
              <a:rPr lang="zh-CN" altLang="en-US" sz="1950" dirty="0">
                <a:latin typeface="STXingkai" panose="02010800040101010101" pitchFamily="2" charset="-122"/>
                <a:ea typeface="STXingkai" panose="02010800040101010101" pitchFamily="2" charset="-122"/>
              </a:rPr>
              <a:t> </a:t>
            </a:r>
            <a:r>
              <a:rPr lang="en-US" altLang="zh-CN" sz="1950" dirty="0">
                <a:solidFill>
                  <a:schemeClr val="bg1">
                    <a:lumMod val="75000"/>
                  </a:schemeClr>
                </a:solidFill>
                <a:latin typeface="Weibei SC" panose="03000800000000000000" pitchFamily="66" charset="-128"/>
                <a:ea typeface="Weibei SC" panose="03000800000000000000" pitchFamily="66" charset="-128"/>
              </a:rPr>
              <a:t>Transaction Per Second (TPS)</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网络数据系统的技术性指标：</a:t>
            </a:r>
            <a:r>
              <a:rPr lang="zh-CN" altLang="en-US" sz="2700" dirty="0">
                <a:solidFill>
                  <a:schemeClr val="bg1">
                    <a:lumMod val="75000"/>
                  </a:schemeClr>
                </a:solidFill>
                <a:latin typeface="STXingkai" panose="02010800040101010101" pitchFamily="2" charset="-122"/>
                <a:ea typeface="STXingkai" panose="02010800040101010101" pitchFamily="2" charset="-122"/>
              </a:rPr>
              <a:t>高性能系统可达</a:t>
            </a:r>
            <a:r>
              <a:rPr lang="zh-CN" altLang="en-US" sz="2700" dirty="0">
                <a:solidFill>
                  <a:schemeClr val="bg1">
                    <a:lumMod val="75000"/>
                  </a:schemeClr>
                </a:solidFill>
                <a:latin typeface="Weibei SC" panose="03000800000000000000" pitchFamily="66" charset="-128"/>
                <a:ea typeface="Weibei SC" panose="03000800000000000000" pitchFamily="66" charset="-128"/>
              </a:rPr>
              <a:t> </a:t>
            </a:r>
            <a:r>
              <a:rPr lang="en-US" altLang="zh-CN" sz="2700" dirty="0">
                <a:solidFill>
                  <a:schemeClr val="bg1">
                    <a:lumMod val="75000"/>
                  </a:schemeClr>
                </a:solidFill>
                <a:latin typeface="Weibei SC" panose="03000800000000000000" pitchFamily="66" charset="-128"/>
                <a:ea typeface="Weibei SC" panose="03000800000000000000" pitchFamily="66" charset="-128"/>
              </a:rPr>
              <a:t>1</a:t>
            </a:r>
            <a:r>
              <a:rPr lang="zh-CN" altLang="en-US" sz="2700" dirty="0">
                <a:solidFill>
                  <a:schemeClr val="bg1">
                    <a:lumMod val="75000"/>
                  </a:schemeClr>
                </a:solidFill>
                <a:latin typeface="Weibei SC" panose="03000800000000000000" pitchFamily="66" charset="-128"/>
                <a:ea typeface="Weibei SC" panose="03000800000000000000" pitchFamily="66" charset="-128"/>
              </a:rPr>
              <a:t> </a:t>
            </a:r>
            <a:r>
              <a:rPr lang="en-US" altLang="zh-CN" sz="2700" dirty="0">
                <a:solidFill>
                  <a:schemeClr val="bg1">
                    <a:lumMod val="75000"/>
                  </a:schemeClr>
                </a:solidFill>
                <a:latin typeface="Weibei SC" panose="03000800000000000000" pitchFamily="66" charset="-128"/>
                <a:ea typeface="Weibei SC" panose="03000800000000000000" pitchFamily="66" charset="-128"/>
              </a:rPr>
              <a:t>M+ TPS</a:t>
            </a:r>
            <a:endParaRPr lang="en-US" altLang="zh-CN" sz="2700" dirty="0">
              <a:solidFill>
                <a:schemeClr val="bg1">
                  <a:lumMod val="75000"/>
                </a:schemeClr>
              </a:solidFill>
              <a:latin typeface="STXingkai" panose="02010800040101010101" pitchFamily="2" charset="-122"/>
              <a:ea typeface="STXingkai" panose="02010800040101010101" pitchFamily="2" charset="-122"/>
            </a:endParaRPr>
          </a:p>
          <a:p>
            <a:pPr lvl="2"/>
            <a:r>
              <a:rPr lang="zh-CN" altLang="en-US" sz="2400" dirty="0">
                <a:latin typeface="Weibei SC" panose="03000800000000000000" pitchFamily="66" charset="-128"/>
                <a:ea typeface="Weibei SC" panose="03000800000000000000" pitchFamily="66" charset="-128"/>
              </a:rPr>
              <a:t>目前比特币大约 </a:t>
            </a:r>
            <a:r>
              <a:rPr lang="en-US" altLang="zh-CN" sz="2400" dirty="0">
                <a:latin typeface="Weibei SC" panose="03000800000000000000" pitchFamily="66" charset="-128"/>
                <a:ea typeface="Weibei SC" panose="03000800000000000000" pitchFamily="66" charset="-128"/>
              </a:rPr>
              <a:t>7 TPS</a:t>
            </a:r>
          </a:p>
          <a:p>
            <a:pPr lvl="2"/>
            <a:r>
              <a:rPr lang="zh-CN" altLang="en-US" sz="2400" dirty="0">
                <a:latin typeface="Weibei SC" panose="03000800000000000000" pitchFamily="66" charset="-128"/>
                <a:ea typeface="Weibei SC" panose="03000800000000000000" pitchFamily="66" charset="-128"/>
              </a:rPr>
              <a:t>目前以太坊公链大约 </a:t>
            </a:r>
            <a:r>
              <a:rPr lang="en-US" altLang="zh-CN" sz="2400" dirty="0">
                <a:latin typeface="Weibei SC" panose="03000800000000000000" pitchFamily="66" charset="-128"/>
                <a:ea typeface="Weibei SC" panose="03000800000000000000" pitchFamily="66" charset="-128"/>
              </a:rPr>
              <a:t>20</a:t>
            </a:r>
            <a:r>
              <a:rPr lang="zh-CN" altLang="en-US" sz="2400" dirty="0">
                <a:latin typeface="Weibei SC" panose="03000800000000000000" pitchFamily="66" charset="-128"/>
                <a:ea typeface="Weibei SC" panose="03000800000000000000" pitchFamily="66" charset="-128"/>
              </a:rPr>
              <a:t> </a:t>
            </a:r>
            <a:r>
              <a:rPr lang="en-US" altLang="zh-CN" sz="2400" dirty="0">
                <a:latin typeface="Weibei SC" panose="03000800000000000000" pitchFamily="66" charset="-128"/>
                <a:ea typeface="Weibei SC" panose="03000800000000000000" pitchFamily="66" charset="-128"/>
              </a:rPr>
              <a:t>TPS</a:t>
            </a:r>
          </a:p>
          <a:p>
            <a:pPr lvl="1"/>
            <a:r>
              <a:rPr lang="zh-CN" altLang="en-US" sz="2700" dirty="0">
                <a:latin typeface="Weibei SC" panose="03000800000000000000" pitchFamily="66" charset="-128"/>
                <a:ea typeface="Weibei SC" panose="03000800000000000000" pitchFamily="66" charset="-128"/>
              </a:rPr>
              <a:t>均</a:t>
            </a:r>
            <a:r>
              <a:rPr lang="zh-CN" altLang="en-US" sz="2700" dirty="0">
                <a:solidFill>
                  <a:srgbClr val="FF0000"/>
                </a:solidFill>
                <a:latin typeface="Weibei SC" panose="03000800000000000000" pitchFamily="66" charset="-128"/>
                <a:ea typeface="Weibei SC" panose="03000800000000000000" pitchFamily="66" charset="-128"/>
              </a:rPr>
              <a:t>不适合</a:t>
            </a:r>
            <a:r>
              <a:rPr lang="zh-CN" altLang="en-US" sz="2700" dirty="0">
                <a:latin typeface="Weibei SC" panose="03000800000000000000" pitchFamily="66" charset="-128"/>
                <a:ea typeface="Weibei SC" panose="03000800000000000000" pitchFamily="66" charset="-128"/>
              </a:rPr>
              <a:t>担任一般日常经济活动的交易平台</a:t>
            </a:r>
            <a:endParaRPr lang="en-US" altLang="zh-CN" sz="2700" dirty="0">
              <a:latin typeface="Weibei SC" panose="03000800000000000000" pitchFamily="66" charset="-128"/>
              <a:ea typeface="Weibei SC" panose="03000800000000000000" pitchFamily="66" charset="-128"/>
            </a:endParaRPr>
          </a:p>
          <a:p>
            <a:pPr lvl="2"/>
            <a:r>
              <a:rPr lang="zh-CN" altLang="en-US" sz="2400" dirty="0">
                <a:latin typeface="Weibei SC" panose="03000800000000000000" pitchFamily="66" charset="-128"/>
                <a:ea typeface="Weibei SC" panose="03000800000000000000" pitchFamily="66" charset="-128"/>
              </a:rPr>
              <a:t>绝大部分的市场交易发生在第三方（中心化）的交易所</a:t>
            </a:r>
            <a:endParaRPr lang="en-US" altLang="zh-CN" sz="2400" dirty="0">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EABDCC12-CD94-044A-9103-EBCD1D15C0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86</a:t>
            </a:fld>
            <a:endParaRPr lang="en" dirty="0"/>
          </a:p>
        </p:txBody>
      </p:sp>
    </p:spTree>
    <p:extLst>
      <p:ext uri="{BB962C8B-B14F-4D97-AF65-F5344CB8AC3E}">
        <p14:creationId xmlns:p14="http://schemas.microsoft.com/office/powerpoint/2010/main" val="30183031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ode is Law"/>
          <p:cNvSpPr txBox="1">
            <a:spLocks noGrp="1"/>
          </p:cNvSpPr>
          <p:nvPr>
            <p:ph type="title"/>
          </p:nvPr>
        </p:nvSpPr>
        <p:spPr>
          <a:prstGeom prst="rect">
            <a:avLst/>
          </a:prstGeom>
        </p:spPr>
        <p:txBody>
          <a:bodyPr/>
          <a:lstStyle/>
          <a:p>
            <a:r>
              <a:t>Code is Law</a:t>
            </a:r>
          </a:p>
        </p:txBody>
      </p:sp>
      <p:pic>
        <p:nvPicPr>
          <p:cNvPr id="2" name="Picture 1">
            <a:extLst>
              <a:ext uri="{FF2B5EF4-FFF2-40B4-BE49-F238E27FC236}">
                <a16:creationId xmlns:a16="http://schemas.microsoft.com/office/drawing/2014/main" id="{5F80B61F-557C-DA4B-B648-84E000B270A5}"/>
              </a:ext>
            </a:extLst>
          </p:cNvPr>
          <p:cNvPicPr>
            <a:picLocks noChangeAspect="1"/>
          </p:cNvPicPr>
          <p:nvPr/>
        </p:nvPicPr>
        <p:blipFill>
          <a:blip r:embed="rId2"/>
          <a:stretch>
            <a:fillRect/>
          </a:stretch>
        </p:blipFill>
        <p:spPr>
          <a:xfrm>
            <a:off x="297685" y="966121"/>
            <a:ext cx="2524190" cy="3824530"/>
          </a:xfrm>
          <a:prstGeom prst="rect">
            <a:avLst/>
          </a:prstGeom>
        </p:spPr>
      </p:pic>
      <p:pic>
        <p:nvPicPr>
          <p:cNvPr id="3" name="Picture 2">
            <a:hlinkClick r:id="rId3"/>
            <a:extLst>
              <a:ext uri="{FF2B5EF4-FFF2-40B4-BE49-F238E27FC236}">
                <a16:creationId xmlns:a16="http://schemas.microsoft.com/office/drawing/2014/main" id="{43845F76-2595-1C4A-A5F3-10E04458D7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967" y="966121"/>
            <a:ext cx="2540065" cy="3824530"/>
          </a:xfrm>
          <a:prstGeom prst="rect">
            <a:avLst/>
          </a:prstGeom>
        </p:spPr>
      </p:pic>
      <p:pic>
        <p:nvPicPr>
          <p:cNvPr id="1026" name="Picture 2">
            <a:extLst>
              <a:ext uri="{FF2B5EF4-FFF2-40B4-BE49-F238E27FC236}">
                <a16:creationId xmlns:a16="http://schemas.microsoft.com/office/drawing/2014/main" id="{196CF856-A34F-6448-8F5C-5718877B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2216" y="0"/>
            <a:ext cx="1782763"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149F6A6-5112-AD45-8655-C30B20F825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87</a:t>
            </a:fld>
            <a:endParaRPr lang="en" dirty="0"/>
          </a:p>
        </p:txBody>
      </p:sp>
    </p:spTree>
    <p:extLst>
      <p:ext uri="{BB962C8B-B14F-4D97-AF65-F5344CB8AC3E}">
        <p14:creationId xmlns:p14="http://schemas.microsoft.com/office/powerpoint/2010/main" val="17293640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45916" y="343705"/>
            <a:ext cx="8832714" cy="946201"/>
          </a:xfrm>
          <a:prstGeom prst="rect">
            <a:avLst/>
          </a:prstGeom>
        </p:spPr>
        <p:txBody>
          <a:bodyPr/>
          <a:lstStyle/>
          <a:p>
            <a:pPr algn="ctr"/>
            <a:r>
              <a:rPr lang="en-US" dirty="0"/>
              <a:t>A Unified</a:t>
            </a:r>
            <a:r>
              <a:rPr dirty="0"/>
              <a:t> </a:t>
            </a:r>
            <a:r>
              <a:rPr lang="en-US" dirty="0"/>
              <a:t>Context for the Collective Cognizance</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
        <p:nvSpPr>
          <p:cNvPr id="2" name="Slide Number Placeholder 1">
            <a:extLst>
              <a:ext uri="{FF2B5EF4-FFF2-40B4-BE49-F238E27FC236}">
                <a16:creationId xmlns:a16="http://schemas.microsoft.com/office/drawing/2014/main" id="{B50CF855-5B5A-3B4D-BFA2-BA1D76E89F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88</a:t>
            </a:fld>
            <a:endParaRPr lang="en" dirty="0"/>
          </a:p>
        </p:txBody>
      </p:sp>
    </p:spTree>
    <p:extLst>
      <p:ext uri="{BB962C8B-B14F-4D97-AF65-F5344CB8AC3E}">
        <p14:creationId xmlns:p14="http://schemas.microsoft.com/office/powerpoint/2010/main" val="567106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BF737C4-3EAC-2E4C-9CFD-DD05EE1BD681}"/>
              </a:ext>
            </a:extLst>
          </p:cNvPr>
          <p:cNvGrpSpPr/>
          <p:nvPr/>
        </p:nvGrpSpPr>
        <p:grpSpPr>
          <a:xfrm>
            <a:off x="2939770" y="1176549"/>
            <a:ext cx="3641529" cy="3651266"/>
            <a:chOff x="3919693" y="1568732"/>
            <a:chExt cx="4855372" cy="4868354"/>
          </a:xfrm>
        </p:grpSpPr>
        <p:pic>
          <p:nvPicPr>
            <p:cNvPr id="8" name="Picture 7">
              <a:extLst>
                <a:ext uri="{FF2B5EF4-FFF2-40B4-BE49-F238E27FC236}">
                  <a16:creationId xmlns:a16="http://schemas.microsoft.com/office/drawing/2014/main" id="{D63E2FD8-B433-4449-B1D5-E31ACA07289B}"/>
                </a:ext>
              </a:extLst>
            </p:cNvPr>
            <p:cNvPicPr>
              <a:picLocks noChangeAspect="1"/>
            </p:cNvPicPr>
            <p:nvPr/>
          </p:nvPicPr>
          <p:blipFill>
            <a:blip r:embed="rId3"/>
            <a:stretch>
              <a:fillRect/>
            </a:stretch>
          </p:blipFill>
          <p:spPr>
            <a:xfrm>
              <a:off x="3919693" y="1568732"/>
              <a:ext cx="4855372" cy="4868354"/>
            </a:xfrm>
            <a:prstGeom prst="rect">
              <a:avLst/>
            </a:prstGeom>
          </p:spPr>
        </p:pic>
        <p:sp>
          <p:nvSpPr>
            <p:cNvPr id="3" name="TextBox 2">
              <a:extLst>
                <a:ext uri="{FF2B5EF4-FFF2-40B4-BE49-F238E27FC236}">
                  <a16:creationId xmlns:a16="http://schemas.microsoft.com/office/drawing/2014/main" id="{C75D5B84-118E-934C-8FED-35FBE03FFBCD}"/>
                </a:ext>
              </a:extLst>
            </p:cNvPr>
            <p:cNvSpPr txBox="1"/>
            <p:nvPr/>
          </p:nvSpPr>
          <p:spPr>
            <a:xfrm>
              <a:off x="5934417" y="183941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市场</a:t>
              </a:r>
              <a:endParaRPr lang="en-US" sz="1050" dirty="0">
                <a:solidFill>
                  <a:schemeClr val="bg1"/>
                </a:solidFill>
                <a:latin typeface="STXingkai" panose="02010800040101010101" pitchFamily="2" charset="-122"/>
                <a:ea typeface="STXingkai" panose="02010800040101010101" pitchFamily="2" charset="-122"/>
              </a:endParaRPr>
            </a:p>
          </p:txBody>
        </p:sp>
        <p:sp>
          <p:nvSpPr>
            <p:cNvPr id="9" name="TextBox 8">
              <a:extLst>
                <a:ext uri="{FF2B5EF4-FFF2-40B4-BE49-F238E27FC236}">
                  <a16:creationId xmlns:a16="http://schemas.microsoft.com/office/drawing/2014/main" id="{2415476A-B2FA-1E4D-9A35-B993288AA374}"/>
                </a:ext>
              </a:extLst>
            </p:cNvPr>
            <p:cNvSpPr txBox="1"/>
            <p:nvPr/>
          </p:nvSpPr>
          <p:spPr>
            <a:xfrm>
              <a:off x="3919693"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架构</a:t>
              </a:r>
              <a:endParaRPr lang="en-US" sz="1050" dirty="0">
                <a:solidFill>
                  <a:schemeClr val="bg1"/>
                </a:solidFill>
                <a:latin typeface="STXingkai" panose="02010800040101010101" pitchFamily="2" charset="-122"/>
                <a:ea typeface="STXingkai" panose="02010800040101010101" pitchFamily="2" charset="-122"/>
              </a:endParaRPr>
            </a:p>
          </p:txBody>
        </p:sp>
        <p:sp>
          <p:nvSpPr>
            <p:cNvPr id="11" name="TextBox 10">
              <a:extLst>
                <a:ext uri="{FF2B5EF4-FFF2-40B4-BE49-F238E27FC236}">
                  <a16:creationId xmlns:a16="http://schemas.microsoft.com/office/drawing/2014/main" id="{DC0793E1-3004-844D-A02B-1B78B8A5767C}"/>
                </a:ext>
              </a:extLst>
            </p:cNvPr>
            <p:cNvSpPr txBox="1"/>
            <p:nvPr/>
          </p:nvSpPr>
          <p:spPr>
            <a:xfrm>
              <a:off x="8108244"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执法</a:t>
              </a:r>
              <a:endParaRPr lang="en-US" sz="1050" dirty="0">
                <a:solidFill>
                  <a:schemeClr val="bg1"/>
                </a:solidFill>
                <a:latin typeface="STXingkai" panose="02010800040101010101" pitchFamily="2" charset="-122"/>
                <a:ea typeface="STXingkai" panose="02010800040101010101" pitchFamily="2" charset="-122"/>
              </a:endParaRPr>
            </a:p>
          </p:txBody>
        </p:sp>
        <p:sp>
          <p:nvSpPr>
            <p:cNvPr id="12" name="TextBox 11">
              <a:extLst>
                <a:ext uri="{FF2B5EF4-FFF2-40B4-BE49-F238E27FC236}">
                  <a16:creationId xmlns:a16="http://schemas.microsoft.com/office/drawing/2014/main" id="{1C3B6EC2-9DB1-624F-B4F1-C0EB97D9A407}"/>
                </a:ext>
              </a:extLst>
            </p:cNvPr>
            <p:cNvSpPr txBox="1"/>
            <p:nvPr/>
          </p:nvSpPr>
          <p:spPr>
            <a:xfrm>
              <a:off x="5934418" y="5859569"/>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常态</a:t>
              </a:r>
              <a:endParaRPr lang="en-US" sz="1050" dirty="0">
                <a:solidFill>
                  <a:schemeClr val="bg1"/>
                </a:solidFill>
                <a:latin typeface="STXingkai" panose="02010800040101010101" pitchFamily="2" charset="-122"/>
                <a:ea typeface="STXingkai" panose="02010800040101010101" pitchFamily="2" charset="-122"/>
              </a:endParaRPr>
            </a:p>
          </p:txBody>
        </p:sp>
      </p:grpSp>
      <p:sp>
        <p:nvSpPr>
          <p:cNvPr id="10" name="Title 1"/>
          <p:cNvSpPr txBox="1"/>
          <p:nvPr/>
        </p:nvSpPr>
        <p:spPr>
          <a:xfrm>
            <a:off x="233796" y="-4664"/>
            <a:ext cx="8676409" cy="857250"/>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0">
              <a:lnSpc>
                <a:spcPct val="150000"/>
              </a:lnSpc>
              <a:defRPr/>
            </a:pPr>
            <a:r>
              <a:rPr lang="zh-CN" altLang="en-US" sz="3300" spc="225" dirty="0">
                <a:latin typeface="华文新魏" panose="02010800040101010101" pitchFamily="2" charset="-122"/>
                <a:ea typeface="华文新魏" panose="02010800040101010101" pitchFamily="2" charset="-122"/>
                <a:cs typeface="Adobe 繁黑體 Std B"/>
              </a:rPr>
              <a:t>根据时空特性分类的</a:t>
            </a:r>
            <a:r>
              <a:rPr lang="zh-CN" altLang="en-US" sz="3300" spc="225" dirty="0">
                <a:latin typeface="华文新魏" panose="02010800040101010101" pitchFamily="2" charset="-122"/>
                <a:ea typeface="华文新魏" panose="02010800040101010101" pitchFamily="2" charset="-122"/>
                <a:cs typeface="Adobe 繁黑體 Std B"/>
                <a:sym typeface="+mn-ea"/>
              </a:rPr>
              <a:t>治理</a:t>
            </a:r>
            <a:r>
              <a:rPr lang="zh-CN" altLang="en-US" sz="3300" spc="225" dirty="0">
                <a:latin typeface="华文新魏" panose="02010800040101010101" pitchFamily="2" charset="-122"/>
                <a:ea typeface="华文新魏" panose="02010800040101010101" pitchFamily="2" charset="-122"/>
                <a:cs typeface="Adobe 繁黑體 Std B"/>
              </a:rPr>
              <a:t>决策平衡手段</a:t>
            </a:r>
          </a:p>
        </p:txBody>
      </p:sp>
      <p:sp>
        <p:nvSpPr>
          <p:cNvPr id="4" name="Up Arrow 3"/>
          <p:cNvSpPr/>
          <p:nvPr/>
        </p:nvSpPr>
        <p:spPr>
          <a:xfrm>
            <a:off x="5149963" y="1332687"/>
            <a:ext cx="637699" cy="3338989"/>
          </a:xfrm>
          <a:prstGeom prst="upArrow">
            <a:avLst>
              <a:gd name="adj1" fmla="val 50000"/>
              <a:gd name="adj2" fmla="val 53972"/>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zh-CN" altLang="en-US" sz="1350" b="1" kern="1200" dirty="0">
                <a:solidFill>
                  <a:schemeClr val="tx1"/>
                </a:solidFill>
                <a:latin typeface="Weibei SC" panose="03000800000000000000" pitchFamily="66" charset="-128"/>
                <a:ea typeface="宋体" panose="02010600030101010101" pitchFamily="2" charset="-122"/>
              </a:rPr>
              <a:t>远</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zh-CN" altLang="en-US" sz="1350" b="1" kern="1200" dirty="0">
                <a:solidFill>
                  <a:srgbClr val="FF0000"/>
                </a:solidFill>
                <a:latin typeface="Weibei SC" panose="03000800000000000000" pitchFamily="66" charset="-128"/>
                <a:ea typeface="Weibei SC" panose="03000800000000000000" pitchFamily="66" charset="-128"/>
              </a:rPr>
              <a:t>空间</a:t>
            </a: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zh-CN" altLang="en-US" sz="1350" b="1" kern="1200" dirty="0">
                <a:solidFill>
                  <a:schemeClr val="tx1"/>
                </a:solidFill>
                <a:latin typeface="+mn-ea"/>
              </a:rPr>
              <a:t>近</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p:txBody>
      </p:sp>
      <p:sp>
        <p:nvSpPr>
          <p:cNvPr id="2" name="Right Arrow 1"/>
          <p:cNvSpPr/>
          <p:nvPr/>
        </p:nvSpPr>
        <p:spPr>
          <a:xfrm>
            <a:off x="2063054" y="3280576"/>
            <a:ext cx="5394960" cy="448628"/>
          </a:xfrm>
          <a:prstGeom prst="rightArrow">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zh-CN" altLang="en-US" sz="1050" b="1" dirty="0">
                <a:solidFill>
                  <a:schemeClr val="tx1"/>
                </a:solidFill>
                <a:latin typeface="+mn-ea"/>
                <a:cs typeface="+mn-ea"/>
              </a:rPr>
              <a:t>前</a:t>
            </a:r>
            <a:r>
              <a:rPr lang="en-US" sz="1350" b="1" kern="1200" dirty="0">
                <a:solidFill>
                  <a:srgbClr val="FF0000"/>
                </a:solidFill>
                <a:latin typeface="+mn-ea"/>
                <a:cs typeface="+mn-ea"/>
              </a:rPr>
              <a:t>                                     </a:t>
            </a:r>
            <a:r>
              <a:rPr lang="zh-CN" altLang="en-US" sz="1350" b="1" kern="1200" dirty="0">
                <a:solidFill>
                  <a:srgbClr val="FF0000"/>
                </a:solidFill>
                <a:latin typeface="+mn-ea"/>
                <a:cs typeface="+mn-ea"/>
              </a:rPr>
              <a:t>时间</a:t>
            </a:r>
            <a:r>
              <a:rPr lang="en-US" altLang="zh-CN" sz="1350" b="1" kern="1200" dirty="0">
                <a:solidFill>
                  <a:srgbClr val="FF0000"/>
                </a:solidFill>
                <a:latin typeface="+mn-ea"/>
                <a:cs typeface="+mn-ea"/>
              </a:rPr>
              <a:t>                   </a:t>
            </a:r>
            <a:r>
              <a:rPr lang="zh-CN" altLang="en-US" sz="1350" b="1" kern="1200" dirty="0">
                <a:solidFill>
                  <a:schemeClr val="tx1"/>
                </a:solidFill>
                <a:latin typeface="+mn-ea"/>
                <a:cs typeface="+mn-ea"/>
              </a:rPr>
              <a:t>后</a:t>
            </a:r>
            <a:r>
              <a:rPr lang="en-US" sz="1350" b="1" kern="1200" dirty="0">
                <a:solidFill>
                  <a:srgbClr val="FF0000"/>
                </a:solidFill>
                <a:latin typeface="Weibei SC" panose="03000800000000000000" pitchFamily="66" charset="-128"/>
                <a:ea typeface="Weibei SC" panose="03000800000000000000" pitchFamily="66" charset="-128"/>
              </a:rPr>
              <a:t>                                      </a:t>
            </a:r>
            <a:endParaRPr lang="en-US" sz="1350" b="1" kern="1200" dirty="0">
              <a:solidFill>
                <a:prstClr val="white"/>
              </a:solidFill>
              <a:latin typeface="Weibei SC" panose="03000800000000000000" pitchFamily="66" charset="-128"/>
              <a:ea typeface="Weibei SC" panose="03000800000000000000" pitchFamily="66" charset="-128"/>
            </a:endParaRPr>
          </a:p>
        </p:txBody>
      </p:sp>
      <p:sp>
        <p:nvSpPr>
          <p:cNvPr id="6" name="TextBox 5">
            <a:extLst>
              <a:ext uri="{FF2B5EF4-FFF2-40B4-BE49-F238E27FC236}">
                <a16:creationId xmlns:a16="http://schemas.microsoft.com/office/drawing/2014/main" id="{3168210B-33F8-EF47-84DD-D66C39913472}"/>
              </a:ext>
            </a:extLst>
          </p:cNvPr>
          <p:cNvSpPr txBox="1"/>
          <p:nvPr/>
        </p:nvSpPr>
        <p:spPr>
          <a:xfrm>
            <a:off x="3611742" y="4877684"/>
            <a:ext cx="2297585" cy="346249"/>
          </a:xfrm>
          <a:prstGeom prst="rect">
            <a:avLst/>
          </a:prstGeom>
          <a:noFill/>
        </p:spPr>
        <p:txBody>
          <a:bodyPr wrap="square" rtlCol="0">
            <a:spAutoFit/>
          </a:bodyPr>
          <a:lstStyle/>
          <a:p>
            <a:pPr algn="ctr"/>
            <a:r>
              <a:rPr lang="en-US" sz="825" dirty="0"/>
              <a:t>Image Source:</a:t>
            </a:r>
            <a:r>
              <a:rPr lang="zh-CN" altLang="en-US" sz="825" dirty="0"/>
              <a:t> </a:t>
            </a:r>
            <a:r>
              <a:rPr lang="en-US" altLang="zh-CN" sz="825" dirty="0"/>
              <a:t>p</a:t>
            </a:r>
            <a:r>
              <a:rPr lang="en-US" sz="825" dirty="0"/>
              <a:t>age 123 of Code V2 by L. Lessig</a:t>
            </a:r>
          </a:p>
        </p:txBody>
      </p:sp>
      <p:sp>
        <p:nvSpPr>
          <p:cNvPr id="7" name="Slide Number Placeholder 6">
            <a:extLst>
              <a:ext uri="{FF2B5EF4-FFF2-40B4-BE49-F238E27FC236}">
                <a16:creationId xmlns:a16="http://schemas.microsoft.com/office/drawing/2014/main" id="{DAC4A69C-9976-5C46-A836-517DBD46C7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89</a:t>
            </a:fld>
            <a:endParaRPr lang="en"/>
          </a:p>
        </p:txBody>
      </p:sp>
    </p:spTree>
    <p:extLst>
      <p:ext uri="{BB962C8B-B14F-4D97-AF65-F5344CB8AC3E}">
        <p14:creationId xmlns:p14="http://schemas.microsoft.com/office/powerpoint/2010/main" val="1483753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zh-CN" altLang="en-US" dirty="0">
                <a:latin typeface="+mj-lt"/>
                <a:ea typeface="STXingkai" panose="02010800040101010101" pitchFamily="2" charset="-122"/>
              </a:rPr>
              <a:t>文字的起源</a:t>
            </a:r>
            <a:endParaRPr lang="en-US" dirty="0">
              <a:latin typeface="+mj-lt"/>
              <a:ea typeface="STXingkai" panose="02010800040101010101" pitchFamily="2" charset="-122"/>
            </a:endParaRPr>
          </a:p>
        </p:txBody>
      </p:sp>
      <p:pic>
        <p:nvPicPr>
          <p:cNvPr id="9" name="Picture 8">
            <a:hlinkClick r:id="rId3"/>
            <a:extLst>
              <a:ext uri="{FF2B5EF4-FFF2-40B4-BE49-F238E27FC236}">
                <a16:creationId xmlns:a16="http://schemas.microsoft.com/office/drawing/2014/main" id="{2F86B8B7-C8F3-E947-AE69-96AFF5B2426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93097" y="1210321"/>
            <a:ext cx="3464649" cy="3488154"/>
          </a:xfrm>
          <a:prstGeom prst="rect">
            <a:avLst/>
          </a:prstGeom>
        </p:spPr>
      </p:pic>
      <p:pic>
        <p:nvPicPr>
          <p:cNvPr id="10" name="Picture 9">
            <a:hlinkClick r:id="rId5"/>
            <a:extLst>
              <a:ext uri="{FF2B5EF4-FFF2-40B4-BE49-F238E27FC236}">
                <a16:creationId xmlns:a16="http://schemas.microsoft.com/office/drawing/2014/main" id="{799E2543-74D9-5040-8882-DA66F499F05D}"/>
              </a:ext>
            </a:extLst>
          </p:cNvPr>
          <p:cNvPicPr>
            <a:picLocks noChangeAspect="1"/>
          </p:cNvPicPr>
          <p:nvPr/>
        </p:nvPicPr>
        <p:blipFill>
          <a:blip r:embed="rId6"/>
          <a:stretch>
            <a:fillRect/>
          </a:stretch>
        </p:blipFill>
        <p:spPr>
          <a:xfrm>
            <a:off x="5338622" y="1210321"/>
            <a:ext cx="2304893" cy="3488154"/>
          </a:xfrm>
          <a:prstGeom prst="rect">
            <a:avLst/>
          </a:prstGeom>
        </p:spPr>
      </p:pic>
      <p:sp>
        <p:nvSpPr>
          <p:cNvPr id="13" name="TextBox 12">
            <a:extLst>
              <a:ext uri="{FF2B5EF4-FFF2-40B4-BE49-F238E27FC236}">
                <a16:creationId xmlns:a16="http://schemas.microsoft.com/office/drawing/2014/main" id="{519EB944-030B-1D4A-93DD-4A584CA45BC6}"/>
              </a:ext>
            </a:extLst>
          </p:cNvPr>
          <p:cNvSpPr txBox="1"/>
          <p:nvPr/>
        </p:nvSpPr>
        <p:spPr>
          <a:xfrm>
            <a:off x="2743615" y="4816979"/>
            <a:ext cx="3656770" cy="307777"/>
          </a:xfrm>
          <a:prstGeom prst="rect">
            <a:avLst/>
          </a:prstGeom>
          <a:noFill/>
        </p:spPr>
        <p:txBody>
          <a:bodyPr wrap="none" rtlCol="0">
            <a:spAutoFit/>
          </a:bodyPr>
          <a:lstStyle/>
          <a:p>
            <a:r>
              <a:rPr lang="en-TW" dirty="0"/>
              <a:t>Reference provided by Prof. Ray Dougherty</a:t>
            </a:r>
          </a:p>
        </p:txBody>
      </p:sp>
      <p:sp>
        <p:nvSpPr>
          <p:cNvPr id="3" name="Slide Number Placeholder 2">
            <a:extLst>
              <a:ext uri="{FF2B5EF4-FFF2-40B4-BE49-F238E27FC236}">
                <a16:creationId xmlns:a16="http://schemas.microsoft.com/office/drawing/2014/main" id="{5A42ECA2-A00E-0A4B-80C9-47DFDEC7D9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spTree>
    <p:extLst>
      <p:ext uri="{BB962C8B-B14F-4D97-AF65-F5344CB8AC3E}">
        <p14:creationId xmlns:p14="http://schemas.microsoft.com/office/powerpoint/2010/main" val="17716271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Lecture Outline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dirty="0"/>
          </a:p>
        </p:txBody>
      </p:sp>
      <p:pic>
        <p:nvPicPr>
          <p:cNvPr id="4" name="Picture 3">
            <a:extLst>
              <a:ext uri="{FF2B5EF4-FFF2-40B4-BE49-F238E27FC236}">
                <a16:creationId xmlns:a16="http://schemas.microsoft.com/office/drawing/2014/main" id="{FE5E33EC-1C0A-7949-95A9-39B3029DB49D}"/>
              </a:ext>
            </a:extLst>
          </p:cNvPr>
          <p:cNvPicPr>
            <a:picLocks noChangeAspect="1"/>
          </p:cNvPicPr>
          <p:nvPr/>
        </p:nvPicPr>
        <p:blipFill>
          <a:blip r:embed="rId2"/>
          <a:stretch>
            <a:fillRect/>
          </a:stretch>
        </p:blipFill>
        <p:spPr>
          <a:xfrm>
            <a:off x="0" y="977524"/>
            <a:ext cx="9144000" cy="3188451"/>
          </a:xfrm>
          <a:prstGeom prst="rect">
            <a:avLst/>
          </a:prstGeom>
        </p:spPr>
      </p:pic>
    </p:spTree>
    <p:extLst>
      <p:ext uri="{BB962C8B-B14F-4D97-AF65-F5344CB8AC3E}">
        <p14:creationId xmlns:p14="http://schemas.microsoft.com/office/powerpoint/2010/main" val="20601535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Arts and Sciences of </a:t>
            </a:r>
            <a:r>
              <a:rPr lang="en" dirty="0" err="1"/>
              <a:t>NsM</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308008"/>
            <a:ext cx="3837000" cy="4835491"/>
          </a:xfrm>
        </p:spPr>
        <p:txBody>
          <a:bodyPr/>
          <a:lstStyle/>
          <a:p>
            <a:pPr>
              <a:buFont typeface="+mj-lt"/>
              <a:buAutoNum type="arabicPeriod"/>
            </a:pPr>
            <a:r>
              <a:rPr lang="en-US" sz="1600" dirty="0">
                <a:latin typeface="Arial Rounded MT Bold" panose="020F0704030504030204" pitchFamily="34" charset="77"/>
              </a:rPr>
              <a:t>History of Names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Patterns of Names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Trust-worthy Names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94348" y="3321123"/>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Namespace management is the Cognitive Foundation</a:t>
            </a:r>
            <a:r>
              <a:rPr lang="en-US" sz="1600" dirty="0">
                <a:latin typeface="Arial Rounded MT Bold" panose="020F0704030504030204" pitchFamily="34" charset="77"/>
              </a:rPr>
              <a:t>.</a:t>
            </a:r>
            <a:endParaRPr lang="en-TW" sz="1600" dirty="0">
              <a:latin typeface="Arial Rounded MT Bold" panose="020F0704030504030204" pitchFamily="34" charset="77"/>
            </a:endParaRPr>
          </a:p>
        </p:txBody>
      </p:sp>
      <p:pic>
        <p:nvPicPr>
          <p:cNvPr id="3" name="Picture 2">
            <a:hlinkClick r:id="rId3"/>
            <a:extLst>
              <a:ext uri="{FF2B5EF4-FFF2-40B4-BE49-F238E27FC236}">
                <a16:creationId xmlns:a16="http://schemas.microsoft.com/office/drawing/2014/main" id="{7A42DA96-5E96-A84E-842F-2B1FC66EAD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7191" y="1668337"/>
            <a:ext cx="3911313" cy="1840618"/>
          </a:xfrm>
          <a:prstGeom prst="rect">
            <a:avLst/>
          </a:prstGeom>
        </p:spPr>
      </p:pic>
    </p:spTree>
    <p:extLst>
      <p:ext uri="{BB962C8B-B14F-4D97-AF65-F5344CB8AC3E}">
        <p14:creationId xmlns:p14="http://schemas.microsoft.com/office/powerpoint/2010/main" val="346757771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Meaning of being True</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5E8FEB53-E4DF-3B42-BFE6-C18F6DCC0EE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5496" y="1305626"/>
            <a:ext cx="4426502" cy="2805638"/>
          </a:xfrm>
          <a:prstGeom prst="rect">
            <a:avLst/>
          </a:prstGeom>
        </p:spPr>
      </p:pic>
      <p:pic>
        <p:nvPicPr>
          <p:cNvPr id="8" name="Picture 7">
            <a:hlinkClick r:id="rId5"/>
            <a:extLst>
              <a:ext uri="{FF2B5EF4-FFF2-40B4-BE49-F238E27FC236}">
                <a16:creationId xmlns:a16="http://schemas.microsoft.com/office/drawing/2014/main" id="{95AFB400-458B-E041-86E8-E4B0D06839A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1999" y="1305626"/>
            <a:ext cx="4426505" cy="2805639"/>
          </a:xfrm>
          <a:prstGeom prst="rect">
            <a:avLst/>
          </a:prstGeom>
        </p:spPr>
      </p:pic>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7"/>
              </a:rPr>
              <a:t>[10]</a:t>
            </a:r>
            <a:r>
              <a:rPr lang="en-US" dirty="0"/>
              <a:t> </a:t>
            </a:r>
            <a:r>
              <a:rPr lang="en-US" dirty="0">
                <a:hlinkClick r:id="rId8" tooltip="Henri Poincaré"/>
              </a:rPr>
              <a:t>Henri Poincaré</a:t>
            </a:r>
            <a:endParaRPr lang="en-TW" dirty="0"/>
          </a:p>
        </p:txBody>
      </p:sp>
      <p:sp>
        <p:nvSpPr>
          <p:cNvPr id="3" name="Slide Number Placeholder 2">
            <a:extLst>
              <a:ext uri="{FF2B5EF4-FFF2-40B4-BE49-F238E27FC236}">
                <a16:creationId xmlns:a16="http://schemas.microsoft.com/office/drawing/2014/main" id="{83DAC10E-7AD7-AF4B-A205-E8445089C5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dirty="0"/>
          </a:p>
        </p:txBody>
      </p:sp>
    </p:spTree>
    <p:extLst>
      <p:ext uri="{BB962C8B-B14F-4D97-AF65-F5344CB8AC3E}">
        <p14:creationId xmlns:p14="http://schemas.microsoft.com/office/powerpoint/2010/main" val="17042292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to Think Mathematically?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3"/>
              </a:rPr>
              <a:t>[10]</a:t>
            </a:r>
            <a:r>
              <a:rPr lang="en-US" dirty="0"/>
              <a:t> </a:t>
            </a:r>
            <a:r>
              <a:rPr lang="en-US" dirty="0">
                <a:hlinkClick r:id="rId4" tooltip="Henri Poincaré"/>
              </a:rPr>
              <a:t>Henri Poincaré</a:t>
            </a:r>
            <a:endParaRPr lang="en-TW" dirty="0"/>
          </a:p>
        </p:txBody>
      </p:sp>
      <p:pic>
        <p:nvPicPr>
          <p:cNvPr id="3" name="Picture 2">
            <a:extLst>
              <a:ext uri="{FF2B5EF4-FFF2-40B4-BE49-F238E27FC236}">
                <a16:creationId xmlns:a16="http://schemas.microsoft.com/office/drawing/2014/main" id="{FA5B100B-F1E5-454F-82C4-F6E5BCCF1DA6}"/>
              </a:ext>
            </a:extLst>
          </p:cNvPr>
          <p:cNvPicPr>
            <a:picLocks noChangeAspect="1"/>
          </p:cNvPicPr>
          <p:nvPr/>
        </p:nvPicPr>
        <p:blipFill>
          <a:blip r:embed="rId5"/>
          <a:stretch>
            <a:fillRect/>
          </a:stretch>
        </p:blipFill>
        <p:spPr>
          <a:xfrm>
            <a:off x="1693731" y="987045"/>
            <a:ext cx="5756534" cy="3646809"/>
          </a:xfrm>
          <a:prstGeom prst="rect">
            <a:avLst/>
          </a:prstGeom>
        </p:spPr>
      </p:pic>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93</a:t>
            </a:fld>
            <a:endParaRPr lang="en" dirty="0"/>
          </a:p>
        </p:txBody>
      </p:sp>
    </p:spTree>
    <p:extLst>
      <p:ext uri="{BB962C8B-B14F-4D97-AF65-F5344CB8AC3E}">
        <p14:creationId xmlns:p14="http://schemas.microsoft.com/office/powerpoint/2010/main" val="27473357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hlinkClick r:id="rId3"/>
            <a:extLst>
              <a:ext uri="{FF2B5EF4-FFF2-40B4-BE49-F238E27FC236}">
                <a16:creationId xmlns:a16="http://schemas.microsoft.com/office/drawing/2014/main" id="{D81D695B-3713-A24A-B2FA-A784F6A0466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26364" y="1242323"/>
            <a:ext cx="2756537" cy="3710058"/>
          </a:xfrm>
          <a:prstGeom prst="rect">
            <a:avLst/>
          </a:prstGeom>
        </p:spPr>
      </p:pic>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TW" sz="2000" dirty="0"/>
              <a:t>“Mathematics is the art of giving the same </a:t>
            </a:r>
            <a:r>
              <a:rPr lang="en-TW" sz="2000" dirty="0">
                <a:solidFill>
                  <a:srgbClr val="FF0000"/>
                </a:solidFill>
              </a:rPr>
              <a:t>name</a:t>
            </a:r>
            <a:r>
              <a:rPr lang="en-TW" sz="2000" dirty="0"/>
              <a:t> to different things!”</a:t>
            </a:r>
            <a:br>
              <a:rPr lang="en-TW" sz="2000" dirty="0"/>
            </a:br>
            <a:r>
              <a:rPr lang="en-TW" sz="2000" dirty="0"/>
              <a:t>					- Henry Poincare</a:t>
            </a:r>
          </a:p>
        </p:txBody>
      </p:sp>
      <p:pic>
        <p:nvPicPr>
          <p:cNvPr id="13" name="Picture 12">
            <a:extLst>
              <a:ext uri="{FF2B5EF4-FFF2-40B4-BE49-F238E27FC236}">
                <a16:creationId xmlns:a16="http://schemas.microsoft.com/office/drawing/2014/main" id="{5D6D6D14-68F2-C148-A98B-EB0B3151CC6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6927" y="2050461"/>
            <a:ext cx="1743658" cy="2753909"/>
          </a:xfrm>
          <a:prstGeom prst="rect">
            <a:avLst/>
          </a:prstGeom>
        </p:spPr>
      </p:pic>
      <p:pic>
        <p:nvPicPr>
          <p:cNvPr id="14" name="Picture 13">
            <a:hlinkClick r:id="rId6"/>
            <a:extLst>
              <a:ext uri="{FF2B5EF4-FFF2-40B4-BE49-F238E27FC236}">
                <a16:creationId xmlns:a16="http://schemas.microsoft.com/office/drawing/2014/main" id="{05FC83C7-6AE2-AA4F-9E8A-CE4836C3FA7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83261" y="2050462"/>
            <a:ext cx="1940932" cy="2748697"/>
          </a:xfrm>
          <a:prstGeom prst="rect">
            <a:avLst/>
          </a:prstGeom>
        </p:spPr>
      </p:pic>
      <p:sp>
        <p:nvSpPr>
          <p:cNvPr id="2" name="Slide Number Placeholder 1">
            <a:extLst>
              <a:ext uri="{FF2B5EF4-FFF2-40B4-BE49-F238E27FC236}">
                <a16:creationId xmlns:a16="http://schemas.microsoft.com/office/drawing/2014/main" id="{C2754555-045B-B447-9853-E86CCB7FBB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94</a:t>
            </a:fld>
            <a:endParaRPr lang="en" dirty="0"/>
          </a:p>
        </p:txBody>
      </p:sp>
    </p:spTree>
    <p:extLst>
      <p:ext uri="{BB962C8B-B14F-4D97-AF65-F5344CB8AC3E}">
        <p14:creationId xmlns:p14="http://schemas.microsoft.com/office/powerpoint/2010/main" val="4925032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Necessity of Named abstractions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3" name="Picture 2">
            <a:hlinkClick r:id="rId3"/>
            <a:extLst>
              <a:ext uri="{FF2B5EF4-FFF2-40B4-BE49-F238E27FC236}">
                <a16:creationId xmlns:a16="http://schemas.microsoft.com/office/drawing/2014/main" id="{D6069614-EE9D-104A-8C72-61EFECBB864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31644" y="1673894"/>
            <a:ext cx="3917011" cy="2482709"/>
          </a:xfrm>
          <a:prstGeom prst="rect">
            <a:avLst/>
          </a:prstGeom>
        </p:spPr>
      </p:pic>
      <p:sp>
        <p:nvSpPr>
          <p:cNvPr id="4" name="TextBox 3">
            <a:extLst>
              <a:ext uri="{FF2B5EF4-FFF2-40B4-BE49-F238E27FC236}">
                <a16:creationId xmlns:a16="http://schemas.microsoft.com/office/drawing/2014/main" id="{B390897E-14FC-ED48-8A91-0609F323A3A8}"/>
              </a:ext>
            </a:extLst>
          </p:cNvPr>
          <p:cNvSpPr txBox="1"/>
          <p:nvPr/>
        </p:nvSpPr>
        <p:spPr>
          <a:xfrm>
            <a:off x="1735326" y="4600106"/>
            <a:ext cx="5673348" cy="523220"/>
          </a:xfrm>
          <a:prstGeom prst="rect">
            <a:avLst/>
          </a:prstGeom>
          <a:noFill/>
        </p:spPr>
        <p:txBody>
          <a:bodyPr wrap="none" rtlCol="0">
            <a:spAutoFit/>
          </a:bodyPr>
          <a:lstStyle/>
          <a:p>
            <a:pPr algn="ctr"/>
            <a:r>
              <a:rPr lang="en-TW" dirty="0"/>
              <a:t>Through abstraction, only compute truth within the domain of interest!</a:t>
            </a:r>
          </a:p>
          <a:p>
            <a:pPr algn="ctr"/>
            <a:r>
              <a:rPr lang="en-TW" dirty="0"/>
              <a:t>So that it can by pass the </a:t>
            </a:r>
            <a:r>
              <a:rPr lang="en-TW" b="1" dirty="0">
                <a:solidFill>
                  <a:srgbClr val="FF0000"/>
                </a:solidFill>
              </a:rPr>
              <a:t>Halting Problem</a:t>
            </a:r>
            <a:r>
              <a:rPr lang="en-TW" dirty="0"/>
              <a:t>.</a:t>
            </a:r>
          </a:p>
        </p:txBody>
      </p:sp>
      <p:pic>
        <p:nvPicPr>
          <p:cNvPr id="5" name="Picture 4">
            <a:hlinkClick r:id="rId5"/>
            <a:extLst>
              <a:ext uri="{FF2B5EF4-FFF2-40B4-BE49-F238E27FC236}">
                <a16:creationId xmlns:a16="http://schemas.microsoft.com/office/drawing/2014/main" id="{77F455C9-753D-3F4F-BF02-C221484FCEE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1783" y="1673894"/>
            <a:ext cx="3000574" cy="2482709"/>
          </a:xfrm>
          <a:prstGeom prst="rect">
            <a:avLst/>
          </a:prstGeom>
        </p:spPr>
      </p:pic>
      <p:sp>
        <p:nvSpPr>
          <p:cNvPr id="2" name="Slide Number Placeholder 1">
            <a:extLst>
              <a:ext uri="{FF2B5EF4-FFF2-40B4-BE49-F238E27FC236}">
                <a16:creationId xmlns:a16="http://schemas.microsoft.com/office/drawing/2014/main" id="{E4CEA82C-66E6-BD4D-AED9-989FFF18D1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95</a:t>
            </a:fld>
            <a:endParaRPr lang="en" dirty="0"/>
          </a:p>
        </p:txBody>
      </p:sp>
    </p:spTree>
    <p:extLst>
      <p:ext uri="{BB962C8B-B14F-4D97-AF65-F5344CB8AC3E}">
        <p14:creationId xmlns:p14="http://schemas.microsoft.com/office/powerpoint/2010/main" val="227301410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to Reason about Namespace Rigorously?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C56980DD-9662-3C46-BC5A-F87859C9573A}"/>
              </a:ext>
            </a:extLst>
          </p:cNvPr>
          <p:cNvPicPr>
            <a:picLocks noChangeAspect="1"/>
          </p:cNvPicPr>
          <p:nvPr/>
        </p:nvPicPr>
        <p:blipFill>
          <a:blip r:embed="rId4"/>
          <a:stretch>
            <a:fillRect/>
          </a:stretch>
        </p:blipFill>
        <p:spPr>
          <a:xfrm>
            <a:off x="4033658" y="1242077"/>
            <a:ext cx="4415625" cy="3586861"/>
          </a:xfrm>
          <a:prstGeom prst="rect">
            <a:avLst/>
          </a:prstGeom>
        </p:spPr>
      </p:pic>
      <p:pic>
        <p:nvPicPr>
          <p:cNvPr id="1026" name="Picture 2" descr="Image for post">
            <a:hlinkClick r:id="rId5"/>
            <a:extLst>
              <a:ext uri="{FF2B5EF4-FFF2-40B4-BE49-F238E27FC236}">
                <a16:creationId xmlns:a16="http://schemas.microsoft.com/office/drawing/2014/main" id="{3296A38D-EF61-1C46-BBE3-64F4F90F682C}"/>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48593" y="2829993"/>
            <a:ext cx="2654894" cy="223135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EBD98D9-CFCF-844D-B920-24A6B409EEC1}"/>
              </a:ext>
            </a:extLst>
          </p:cNvPr>
          <p:cNvGrpSpPr/>
          <p:nvPr/>
        </p:nvGrpSpPr>
        <p:grpSpPr>
          <a:xfrm>
            <a:off x="1112400" y="1055469"/>
            <a:ext cx="2654894" cy="1774524"/>
            <a:chOff x="1187970" y="1133475"/>
            <a:chExt cx="2654894" cy="1774524"/>
          </a:xfrm>
        </p:grpSpPr>
        <p:pic>
          <p:nvPicPr>
            <p:cNvPr id="1028" name="Picture 4" descr="Image for post">
              <a:hlinkClick r:id="rId7"/>
              <a:extLst>
                <a:ext uri="{FF2B5EF4-FFF2-40B4-BE49-F238E27FC236}">
                  <a16:creationId xmlns:a16="http://schemas.microsoft.com/office/drawing/2014/main" id="{85DD23F6-4A1D-394D-BDC2-7A5FB5AFB4E5}"/>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187970" y="1133475"/>
              <a:ext cx="2654894" cy="14933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58D0C6-7B0C-F14F-BA6D-21E99EA0F808}"/>
                </a:ext>
              </a:extLst>
            </p:cNvPr>
            <p:cNvSpPr txBox="1"/>
            <p:nvPr/>
          </p:nvSpPr>
          <p:spPr>
            <a:xfrm>
              <a:off x="1341057" y="2661778"/>
              <a:ext cx="2348720" cy="246221"/>
            </a:xfrm>
            <a:prstGeom prst="rect">
              <a:avLst/>
            </a:prstGeom>
            <a:noFill/>
          </p:spPr>
          <p:txBody>
            <a:bodyPr wrap="none" rtlCol="0">
              <a:spAutoFit/>
            </a:bodyPr>
            <a:lstStyle/>
            <a:p>
              <a:r>
                <a:rPr lang="en-US" sz="500" b="1" dirty="0"/>
                <a:t>The K Framework &amp; Formal Verification Efforts in the Blockchain Space</a:t>
              </a:r>
            </a:p>
            <a:p>
              <a:r>
                <a:rPr lang="en-US" sz="500" dirty="0"/>
                <a:t>B</a:t>
              </a:r>
              <a:r>
                <a:rPr lang="en-TW" sz="500" dirty="0"/>
                <a:t>y </a:t>
              </a:r>
              <a:r>
                <a:rPr lang="en-US" sz="500" dirty="0">
                  <a:hlinkClick r:id="rId9"/>
                </a:rPr>
                <a:t>Ola Kohut</a:t>
              </a:r>
              <a:endParaRPr lang="en-TW" sz="500" dirty="0"/>
            </a:p>
          </p:txBody>
        </p:sp>
      </p:grpSp>
      <p:sp>
        <p:nvSpPr>
          <p:cNvPr id="3" name="Slide Number Placeholder 2">
            <a:extLst>
              <a:ext uri="{FF2B5EF4-FFF2-40B4-BE49-F238E27FC236}">
                <a16:creationId xmlns:a16="http://schemas.microsoft.com/office/drawing/2014/main" id="{307ADE66-5E4E-784D-9C32-393324719B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96</a:t>
            </a:fld>
            <a:endParaRPr lang="en" dirty="0"/>
          </a:p>
        </p:txBody>
      </p:sp>
    </p:spTree>
    <p:extLst>
      <p:ext uri="{BB962C8B-B14F-4D97-AF65-F5344CB8AC3E}">
        <p14:creationId xmlns:p14="http://schemas.microsoft.com/office/powerpoint/2010/main" val="1139644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Approximate Truth through Multiple Abstractions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Look into Abstract Interpretation by Patrick and </a:t>
            </a:r>
            <a:r>
              <a:rPr lang="en-US" b="1" dirty="0" err="1"/>
              <a:t>Radhia</a:t>
            </a:r>
            <a:r>
              <a:rPr lang="en-US" b="1" dirty="0"/>
              <a:t> </a:t>
            </a:r>
            <a:r>
              <a:rPr lang="en-US" b="1" dirty="0" err="1"/>
              <a:t>Cousot</a:t>
            </a:r>
            <a:endParaRPr lang="en-US" b="1" dirty="0"/>
          </a:p>
          <a:p>
            <a:pPr lvl="1"/>
            <a:r>
              <a:rPr lang="en-US" b="1" dirty="0"/>
              <a:t>The invention of Widening and Narrowing Operators</a:t>
            </a:r>
          </a:p>
          <a:p>
            <a:pPr lvl="1"/>
            <a:r>
              <a:rPr lang="en-US" b="1" dirty="0"/>
              <a:t>Known in the area known as Static Analysis</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97</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8E136340-1A07-0447-BF05-BC5D5989CD1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35624" y="1555942"/>
            <a:ext cx="1519816" cy="949514"/>
          </a:xfrm>
          <a:prstGeom prst="rect">
            <a:avLst/>
          </a:prstGeom>
        </p:spPr>
      </p:pic>
      <p:pic>
        <p:nvPicPr>
          <p:cNvPr id="6" name="Picture 5">
            <a:hlinkClick r:id="rId4"/>
            <a:extLst>
              <a:ext uri="{FF2B5EF4-FFF2-40B4-BE49-F238E27FC236}">
                <a16:creationId xmlns:a16="http://schemas.microsoft.com/office/drawing/2014/main" id="{A0FD2F9F-A1CE-1544-9C6F-8A838FCB585F}"/>
              </a:ext>
            </a:extLst>
          </p:cNvPr>
          <p:cNvPicPr>
            <a:picLocks noChangeAspect="1"/>
          </p:cNvPicPr>
          <p:nvPr/>
        </p:nvPicPr>
        <p:blipFill>
          <a:blip r:embed="rId5"/>
          <a:stretch>
            <a:fillRect/>
          </a:stretch>
        </p:blipFill>
        <p:spPr>
          <a:xfrm>
            <a:off x="757436" y="2571750"/>
            <a:ext cx="7199422" cy="2185539"/>
          </a:xfrm>
          <a:prstGeom prst="rect">
            <a:avLst/>
          </a:prstGeom>
        </p:spPr>
      </p:pic>
    </p:spTree>
    <p:extLst>
      <p:ext uri="{BB962C8B-B14F-4D97-AF65-F5344CB8AC3E}">
        <p14:creationId xmlns:p14="http://schemas.microsoft.com/office/powerpoint/2010/main" val="22674592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NsM</a:t>
            </a:r>
            <a:r>
              <a:rPr lang="en" dirty="0"/>
              <a:t> at Scale!</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98</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350008"/>
            <a:ext cx="3837000" cy="3390241"/>
          </a:xfrm>
        </p:spPr>
        <p:txBody>
          <a:bodyPr/>
          <a:lstStyle/>
          <a:p>
            <a:pPr>
              <a:buFont typeface="+mj-lt"/>
              <a:buAutoNum type="arabicPeriod"/>
            </a:pPr>
            <a:r>
              <a:rPr lang="en-US" sz="1600" dirty="0">
                <a:latin typeface="Arial Rounded MT Bold" panose="020F0704030504030204" pitchFamily="34" charset="77"/>
              </a:rPr>
              <a:t>Relations on the Web</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URL: Universal Resource Locator</a:t>
            </a:r>
          </a:p>
          <a:p>
            <a:pPr>
              <a:buFont typeface="+mj-lt"/>
              <a:buAutoNum type="arabicPeriod"/>
            </a:pPr>
            <a:endParaRPr lang="en-TW"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Universal Data Formats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3501085"/>
            <a:ext cx="3837000" cy="13690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Physical Objects connected through Namespaces</a:t>
            </a:r>
            <a:endParaRPr lang="en-TW" sz="1600" dirty="0">
              <a:latin typeface="Arial Rounded MT Bold" panose="020F0704030504030204" pitchFamily="34" charset="77"/>
            </a:endParaRPr>
          </a:p>
        </p:txBody>
      </p:sp>
      <p:pic>
        <p:nvPicPr>
          <p:cNvPr id="3" name="Picture 2">
            <a:extLst>
              <a:ext uri="{FF2B5EF4-FFF2-40B4-BE49-F238E27FC236}">
                <a16:creationId xmlns:a16="http://schemas.microsoft.com/office/drawing/2014/main" id="{D65E9BEF-D682-FD46-8F7F-008F25AC3511}"/>
              </a:ext>
            </a:extLst>
          </p:cNvPr>
          <p:cNvPicPr>
            <a:picLocks noChangeAspect="1"/>
          </p:cNvPicPr>
          <p:nvPr/>
        </p:nvPicPr>
        <p:blipFill>
          <a:blip r:embed="rId3"/>
          <a:stretch>
            <a:fillRect/>
          </a:stretch>
        </p:blipFill>
        <p:spPr>
          <a:xfrm>
            <a:off x="1049995" y="1518057"/>
            <a:ext cx="2247900" cy="2209800"/>
          </a:xfrm>
          <a:prstGeom prst="rect">
            <a:avLst/>
          </a:prstGeom>
        </p:spPr>
      </p:pic>
    </p:spTree>
    <p:extLst>
      <p:ext uri="{BB962C8B-B14F-4D97-AF65-F5344CB8AC3E}">
        <p14:creationId xmlns:p14="http://schemas.microsoft.com/office/powerpoint/2010/main" val="7128429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US" sz="2000" dirty="0"/>
              <a:t>Namespace Management on the Global Scale</a:t>
            </a:r>
            <a:br>
              <a:rPr lang="en-US" sz="2000" dirty="0"/>
            </a:br>
            <a:endParaRPr lang="en-TW" sz="2000" dirty="0"/>
          </a:p>
        </p:txBody>
      </p:sp>
      <p:sp>
        <p:nvSpPr>
          <p:cNvPr id="2" name="TextBox 1">
            <a:extLst>
              <a:ext uri="{FF2B5EF4-FFF2-40B4-BE49-F238E27FC236}">
                <a16:creationId xmlns:a16="http://schemas.microsoft.com/office/drawing/2014/main" id="{D9439BC1-973E-A140-AF7B-3CCEB032D4E9}"/>
              </a:ext>
            </a:extLst>
          </p:cNvPr>
          <p:cNvSpPr txBox="1"/>
          <p:nvPr/>
        </p:nvSpPr>
        <p:spPr>
          <a:xfrm>
            <a:off x="893749" y="4405139"/>
            <a:ext cx="7356501" cy="523220"/>
          </a:xfrm>
          <a:prstGeom prst="rect">
            <a:avLst/>
          </a:prstGeom>
          <a:noFill/>
        </p:spPr>
        <p:txBody>
          <a:bodyPr wrap="none" rtlCol="0">
            <a:spAutoFit/>
          </a:bodyPr>
          <a:lstStyle/>
          <a:p>
            <a:pPr algn="ctr"/>
            <a:r>
              <a:rPr lang="en-US" dirty="0"/>
              <a:t>Berners-Lee called his vision for the web “utopian.” </a:t>
            </a:r>
          </a:p>
          <a:p>
            <a:pPr algn="ctr"/>
            <a:r>
              <a:rPr lang="en-US" dirty="0"/>
              <a:t>He wanted it to be a place where </a:t>
            </a:r>
            <a:r>
              <a:rPr lang="en-US" dirty="0">
                <a:solidFill>
                  <a:srgbClr val="FF0000"/>
                </a:solidFill>
              </a:rPr>
              <a:t>all people </a:t>
            </a:r>
            <a:r>
              <a:rPr lang="en-US" dirty="0"/>
              <a:t>had access to the best information at </a:t>
            </a:r>
            <a:r>
              <a:rPr lang="en-US" dirty="0">
                <a:solidFill>
                  <a:srgbClr val="FF0000"/>
                </a:solidFill>
              </a:rPr>
              <a:t>any time</a:t>
            </a:r>
            <a:r>
              <a:rPr lang="en-US" dirty="0"/>
              <a:t>.</a:t>
            </a:r>
          </a:p>
        </p:txBody>
      </p:sp>
      <p:grpSp>
        <p:nvGrpSpPr>
          <p:cNvPr id="3" name="Group 2">
            <a:extLst>
              <a:ext uri="{FF2B5EF4-FFF2-40B4-BE49-F238E27FC236}">
                <a16:creationId xmlns:a16="http://schemas.microsoft.com/office/drawing/2014/main" id="{DBDECBE4-A019-D048-81A4-34BBE800EF54}"/>
              </a:ext>
            </a:extLst>
          </p:cNvPr>
          <p:cNvGrpSpPr/>
          <p:nvPr/>
        </p:nvGrpSpPr>
        <p:grpSpPr>
          <a:xfrm>
            <a:off x="118141" y="1333157"/>
            <a:ext cx="3885313" cy="2849992"/>
            <a:chOff x="244956" y="1286436"/>
            <a:chExt cx="3885313" cy="2849992"/>
          </a:xfrm>
        </p:grpSpPr>
        <p:pic>
          <p:nvPicPr>
            <p:cNvPr id="5122" name="Picture 2" descr="Screen-shot of the first line-mode browser">
              <a:hlinkClick r:id="rId3"/>
              <a:extLst>
                <a:ext uri="{FF2B5EF4-FFF2-40B4-BE49-F238E27FC236}">
                  <a16:creationId xmlns:a16="http://schemas.microsoft.com/office/drawing/2014/main" id="{D2C48B35-1A6B-1049-A6B1-6154F66D1E0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4956" y="1286436"/>
              <a:ext cx="3885313" cy="2849992"/>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C837B4AC-6346-E94D-A4D8-B5E3A0EE8538}"/>
                </a:ext>
              </a:extLst>
            </p:cNvPr>
            <p:cNvSpPr/>
            <p:nvPr/>
          </p:nvSpPr>
          <p:spPr>
            <a:xfrm>
              <a:off x="460538" y="3023525"/>
              <a:ext cx="614050" cy="2202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23" name="Picture 3" descr="Tim Berners-Lee...">
            <a:hlinkClick r:id="rId5"/>
            <a:extLst>
              <a:ext uri="{FF2B5EF4-FFF2-40B4-BE49-F238E27FC236}">
                <a16:creationId xmlns:a16="http://schemas.microsoft.com/office/drawing/2014/main" id="{6DF0E750-A230-814F-A0D2-8BAF210B502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219036" y="1333157"/>
            <a:ext cx="4261671" cy="28499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hlinkClick r:id="rId7"/>
            <a:extLst>
              <a:ext uri="{FF2B5EF4-FFF2-40B4-BE49-F238E27FC236}">
                <a16:creationId xmlns:a16="http://schemas.microsoft.com/office/drawing/2014/main" id="{48D9B60A-61B9-6948-8652-95BC49834E3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932187" y="3708386"/>
            <a:ext cx="3279623" cy="696753"/>
          </a:xfrm>
          <a:prstGeom prst="rect">
            <a:avLst/>
          </a:prstGeom>
        </p:spPr>
      </p:pic>
      <p:pic>
        <p:nvPicPr>
          <p:cNvPr id="5125" name="Picture 5" descr="info.cern.ch logo">
            <a:hlinkClick r:id="rId9"/>
            <a:extLst>
              <a:ext uri="{FF2B5EF4-FFF2-40B4-BE49-F238E27FC236}">
                <a16:creationId xmlns:a16="http://schemas.microsoft.com/office/drawing/2014/main" id="{21141C53-BCF9-184A-9CA1-AC1BE315D8B5}"/>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308192" y="921391"/>
            <a:ext cx="1498230" cy="3795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11"/>
            <a:extLst>
              <a:ext uri="{FF2B5EF4-FFF2-40B4-BE49-F238E27FC236}">
                <a16:creationId xmlns:a16="http://schemas.microsoft.com/office/drawing/2014/main" id="{DB608177-937F-5140-81E5-F5316C75FD0A}"/>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579810" y="2280869"/>
            <a:ext cx="1951484" cy="846534"/>
          </a:xfrm>
          <a:prstGeom prst="rect">
            <a:avLst/>
          </a:prstGeom>
        </p:spPr>
      </p:pic>
      <p:sp>
        <p:nvSpPr>
          <p:cNvPr id="6" name="Slide Number Placeholder 5">
            <a:extLst>
              <a:ext uri="{FF2B5EF4-FFF2-40B4-BE49-F238E27FC236}">
                <a16:creationId xmlns:a16="http://schemas.microsoft.com/office/drawing/2014/main" id="{07507632-60CC-5949-BA46-28670C4D98B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99</a:t>
            </a:fld>
            <a:endParaRPr lang="en" dirty="0"/>
          </a:p>
        </p:txBody>
      </p:sp>
    </p:spTree>
    <p:extLst>
      <p:ext uri="{BB962C8B-B14F-4D97-AF65-F5344CB8AC3E}">
        <p14:creationId xmlns:p14="http://schemas.microsoft.com/office/powerpoint/2010/main" val="32661273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ID" val="10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7709</TotalTime>
  <Words>6182</Words>
  <Application>Microsoft Macintosh PowerPoint</Application>
  <PresentationFormat>On-screen Show (16:9)</PresentationFormat>
  <Paragraphs>951</Paragraphs>
  <Slides>134</Slides>
  <Notes>75</Notes>
  <HiddenSlides>0</HiddenSlides>
  <MMClips>0</MMClips>
  <ScaleCrop>false</ScaleCrop>
  <HeadingPairs>
    <vt:vector size="6" baseType="variant">
      <vt:variant>
        <vt:lpstr>Fonts Used</vt:lpstr>
      </vt:variant>
      <vt:variant>
        <vt:i4>20</vt:i4>
      </vt:variant>
      <vt:variant>
        <vt:lpstr>Theme</vt:lpstr>
      </vt:variant>
      <vt:variant>
        <vt:i4>2</vt:i4>
      </vt:variant>
      <vt:variant>
        <vt:lpstr>Slide Titles</vt:lpstr>
      </vt:variant>
      <vt:variant>
        <vt:i4>134</vt:i4>
      </vt:variant>
    </vt:vector>
  </HeadingPairs>
  <TitlesOfParts>
    <vt:vector size="156" baseType="lpstr">
      <vt:lpstr>Adobe 繁黑體 Std B</vt:lpstr>
      <vt:lpstr>Exo 2</vt:lpstr>
      <vt:lpstr>微软雅黑</vt:lpstr>
      <vt:lpstr>宋体</vt:lpstr>
      <vt:lpstr>STXingkai</vt:lpstr>
      <vt:lpstr>STXingkai</vt:lpstr>
      <vt:lpstr>STXinwei</vt:lpstr>
      <vt:lpstr>STXinwei</vt:lpstr>
      <vt:lpstr>Weibei SC</vt:lpstr>
      <vt:lpstr>Arial</vt:lpstr>
      <vt:lpstr>Arial Rounded MT Bold</vt:lpstr>
      <vt:lpstr>Calibri</vt:lpstr>
      <vt:lpstr>Century Gothic</vt:lpstr>
      <vt:lpstr>Comic Sans MS</vt:lpstr>
      <vt:lpstr>Helvetica</vt:lpstr>
      <vt:lpstr>Lato</vt:lpstr>
      <vt:lpstr>Roboto Condensed Light</vt:lpstr>
      <vt:lpstr>Times</vt:lpstr>
      <vt:lpstr>Times New Roman</vt:lpstr>
      <vt:lpstr>Wingdings</vt:lpstr>
      <vt:lpstr>Simple Light</vt:lpstr>
      <vt:lpstr>Tech Newsletter by Slidesgo</vt:lpstr>
      <vt:lpstr>超越学科界限的认知基础</vt:lpstr>
      <vt:lpstr>PowerPoint Presentation</vt:lpstr>
      <vt:lpstr>可表达性 （Representability）</vt:lpstr>
      <vt:lpstr>Soundness</vt:lpstr>
      <vt:lpstr>Abstract Interpretation:系统模型三要素</vt:lpstr>
      <vt:lpstr>“Everything should be made as simple as possible, but not simpler.” Albert Einstein</vt:lpstr>
      <vt:lpstr>科学研究的三个焦点</vt:lpstr>
      <vt:lpstr>常规科学就是解谜</vt:lpstr>
      <vt:lpstr>文字的起源</vt:lpstr>
      <vt:lpstr>A Cognitive Revolution through writing and mapping</vt:lpstr>
      <vt:lpstr>Extensive studies could miss the significance of the message?</vt:lpstr>
      <vt:lpstr>The first Language Design Strategy</vt:lpstr>
      <vt:lpstr>Accountants and the Invention of Writing</vt:lpstr>
      <vt:lpstr>Book Keeping/Ledger Technologies</vt:lpstr>
      <vt:lpstr>Double Entry Book Keeping is the foundation of Capitalism</vt:lpstr>
      <vt:lpstr>Double Entry Bookkeeping and Linear Algebra</vt:lpstr>
      <vt:lpstr>Hamilton did more work on the Accounting Equation</vt:lpstr>
      <vt:lpstr>The Accounting Equation and Hamiltonian Mechanics</vt:lpstr>
      <vt:lpstr>Hamiltonian Mechanics make energy Accountable</vt:lpstr>
      <vt:lpstr>A Computational Approach to Accounting</vt:lpstr>
      <vt:lpstr>复式记账、僧人 、数学 与 魔法</vt:lpstr>
      <vt:lpstr>PowerPoint Presentation</vt:lpstr>
      <vt:lpstr>PowerPoint Presentation</vt:lpstr>
      <vt:lpstr>由于会计方法的变革，创造了范式转移的机会</vt:lpstr>
      <vt:lpstr>魔法：自自生自灭的结构</vt:lpstr>
      <vt:lpstr>现代产业解谜的过程</vt:lpstr>
      <vt:lpstr>量子物理中的拓扑几何</vt:lpstr>
      <vt:lpstr>A short introduction video</vt:lpstr>
      <vt:lpstr>抽象解释的经典文献</vt:lpstr>
      <vt:lpstr>在偏序集中的逻辑推演算法</vt:lpstr>
      <vt:lpstr>以箭头为算元与算符的代数</vt:lpstr>
      <vt:lpstr>范畴论称循环结构为：伴随函子 Adjoint Functors</vt:lpstr>
      <vt:lpstr>算术法则是建立在逻辑推演之上（后）</vt:lpstr>
      <vt:lpstr>为排列组合空间设计的计算（记账）工具</vt:lpstr>
      <vt:lpstr>基于箭头与标签的逻辑推演</vt:lpstr>
      <vt:lpstr>函数与多项式的运算可以用箭头完成</vt:lpstr>
      <vt:lpstr>科学范式的优先性</vt:lpstr>
      <vt:lpstr>Abstraction</vt:lpstr>
      <vt:lpstr>The Magical Powers of Large-Scale Consensus?</vt:lpstr>
      <vt:lpstr>打破认知边界的传奇符咒</vt:lpstr>
      <vt:lpstr>零交易成本与规模化账本技术催生的新行业</vt:lpstr>
      <vt:lpstr>平衡账本的策略决定组织的活性与安全性</vt:lpstr>
      <vt:lpstr>区块链平衡了多类型的资源博弈</vt:lpstr>
      <vt:lpstr>平衡积分卡：利益相关方之间的动态平衡</vt:lpstr>
      <vt:lpstr>Objective &amp; Key Results (OKRs)</vt:lpstr>
      <vt:lpstr>Abstraction</vt:lpstr>
      <vt:lpstr>由于会计方法的变革，创造了范式转移的机会</vt:lpstr>
      <vt:lpstr>Git Being the Process Organization Model Preserve Event Ordering Information</vt:lpstr>
      <vt:lpstr>What is CICD and DevOps? Continuous Integration, Continuous Delivery/Deployment</vt:lpstr>
      <vt:lpstr>Smart Contract with Observable Historical Data</vt:lpstr>
      <vt:lpstr>GitOps: Git as the Single Source of Truth</vt:lpstr>
      <vt:lpstr>Ricardian Contract Socially Binding Digital Twin</vt:lpstr>
      <vt:lpstr>A Smarter Smart Contract</vt:lpstr>
      <vt:lpstr>生物或经济等复杂系统的循环结构</vt:lpstr>
      <vt:lpstr>Service Mesh (Istio) and Human Phsiology Checks and Balances</vt:lpstr>
      <vt:lpstr>In the world of Internet of Things Checks and Balances</vt:lpstr>
      <vt:lpstr>A New Kind of Operating Systems with built-in Governance</vt:lpstr>
      <vt:lpstr>IaaS: Infrastructure as a Service</vt:lpstr>
      <vt:lpstr>Abstraction</vt:lpstr>
      <vt:lpstr>Not Information Asymmetry, but promote the Principle of Information Symmetry</vt:lpstr>
      <vt:lpstr>Open and then Free</vt:lpstr>
      <vt:lpstr>Participation Model and Data Agencies</vt:lpstr>
      <vt:lpstr>Cybernetics and the Social Behavioral Science</vt:lpstr>
      <vt:lpstr>Cybernetics: Communication and Control</vt:lpstr>
      <vt:lpstr>Correspondence between Domains and Maps</vt:lpstr>
      <vt:lpstr>Simplicity in NsM is Strategic!</vt:lpstr>
      <vt:lpstr>Paxos Visualized</vt:lpstr>
      <vt:lpstr>A Talk on the subject of Paxos</vt:lpstr>
      <vt:lpstr>A Talk on the subject of Raft</vt:lpstr>
      <vt:lpstr>Kubernetes/ETCD and Raft</vt:lpstr>
      <vt:lpstr>Namespace Management in Time</vt:lpstr>
      <vt:lpstr>The notion of Symmetry/Symmetry-breaking</vt:lpstr>
      <vt:lpstr>A Common Trick in Data Verification</vt:lpstr>
      <vt:lpstr>Why is Simplicity in NsM so Strategic</vt:lpstr>
      <vt:lpstr>Abstraction</vt:lpstr>
      <vt:lpstr>区块链：赋予数据物理意义的可信计算技术</vt:lpstr>
      <vt:lpstr>PowerPoint Presentation</vt:lpstr>
      <vt:lpstr>PowerPoint Presentation</vt:lpstr>
      <vt:lpstr>PowerPoint Presentation</vt:lpstr>
      <vt:lpstr>区块链的设想： 规模化备份的滚动数据，提高被任意篡改的困难度， 从而提高可信程度</vt:lpstr>
      <vt:lpstr>PowerPoint Presentation</vt:lpstr>
      <vt:lpstr>PowerPoint Presentation</vt:lpstr>
      <vt:lpstr>交易成本与测试成本的关联</vt:lpstr>
      <vt:lpstr>账本技术加速了社会技术的发展</vt:lpstr>
      <vt:lpstr>区块链的多层次安全性</vt:lpstr>
      <vt:lpstr>区块链的活性指标</vt:lpstr>
      <vt:lpstr>Code is Law</vt:lpstr>
      <vt:lpstr>A Unified Context for the Collective Cognizance</vt:lpstr>
      <vt:lpstr>PowerPoint Presentation</vt:lpstr>
      <vt:lpstr>Lecture Outline</vt:lpstr>
      <vt:lpstr>Arts and Sciences of NsM</vt:lpstr>
      <vt:lpstr>The Meaning of being True</vt:lpstr>
      <vt:lpstr>How to Think Mathematically?</vt:lpstr>
      <vt:lpstr>“Mathematics is the art of giving the same name to different things!”      - Henry Poincare</vt:lpstr>
      <vt:lpstr>The Necessity of Named abstractions</vt:lpstr>
      <vt:lpstr>How to Reason about Namespace Rigorously?</vt:lpstr>
      <vt:lpstr>Approximate Truth through Multiple Abstractions</vt:lpstr>
      <vt:lpstr>NsM at Scale!</vt:lpstr>
      <vt:lpstr>Namespace Management on the Global Scale </vt:lpstr>
      <vt:lpstr>Paxos and Raft for Collective Consciousness</vt:lpstr>
      <vt:lpstr>Name Namespaces of Paxo and Raft</vt:lpstr>
      <vt:lpstr>Think of Service DevOps</vt:lpstr>
      <vt:lpstr>Service Evolution in the Abstract</vt:lpstr>
      <vt:lpstr>Comparing Paxos and Raft</vt:lpstr>
      <vt:lpstr>Abstraction</vt:lpstr>
      <vt:lpstr>Iteratively Fixing Security Problems</vt:lpstr>
      <vt:lpstr>The Version Control, Built, Test, Stage, Deploy are Conducted by Human Instructions</vt:lpstr>
      <vt:lpstr>A compositional view of system correctness</vt:lpstr>
      <vt:lpstr>The Commit-Built-Test-Stage-Deploy are Fully Automated</vt:lpstr>
      <vt:lpstr>Continuously Adjust the  Correctness Area</vt:lpstr>
      <vt:lpstr>Cognitive Awareness in Various Namespaces</vt:lpstr>
      <vt:lpstr>The CAP Theorem in NsM</vt:lpstr>
      <vt:lpstr>Abstraction</vt:lpstr>
      <vt:lpstr>Abstract Specification</vt:lpstr>
      <vt:lpstr>Cybernetics at a Scale of Internet Economy</vt:lpstr>
      <vt:lpstr>The Service Value Chain of the Networked Economy</vt:lpstr>
      <vt:lpstr>SLA, OLA, and UC</vt:lpstr>
      <vt:lpstr>Abstract Specification Format IT Service Management through SLA</vt:lpstr>
      <vt:lpstr>Concrete Implementation ITIL: Accounting System for Safety and Liveness</vt:lpstr>
      <vt:lpstr>PowerPoint Presentation</vt:lpstr>
      <vt:lpstr>PowerPoint Presentation</vt:lpstr>
      <vt:lpstr>Digital Tools in Software Containers</vt:lpstr>
      <vt:lpstr>Computing Architectures associated with Tools</vt:lpstr>
      <vt:lpstr>Why is this a big deal?</vt:lpstr>
      <vt:lpstr>You are in the Universal Namespace, now!</vt:lpstr>
      <vt:lpstr>How to organize a unifying Trust-worthy Namespace?</vt:lpstr>
      <vt:lpstr>In DevOps/CICD Jenkins holds the key!</vt:lpstr>
      <vt:lpstr>Jenkins actions are managed in the Namespaces of Plug-ins</vt:lpstr>
      <vt:lpstr>Hamilton/Lagrangian action formalism can be operationalized!</vt:lpstr>
      <vt:lpstr>Writing everything in Arrows</vt:lpstr>
      <vt:lpstr>Computers doing all the writing and rewriting…</vt:lpstr>
      <vt:lpstr>Summary</vt:lpstr>
      <vt:lpstr>Your actions before Oct 19, 2020</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1628</cp:revision>
  <dcterms:modified xsi:type="dcterms:W3CDTF">2021-10-14T00:49:20Z</dcterms:modified>
</cp:coreProperties>
</file>